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6" r:id="rId2"/>
    <p:sldId id="261" r:id="rId3"/>
    <p:sldId id="274" r:id="rId4"/>
    <p:sldId id="265" r:id="rId5"/>
    <p:sldId id="264" r:id="rId6"/>
    <p:sldId id="266" r:id="rId7"/>
    <p:sldId id="259" r:id="rId8"/>
    <p:sldId id="270" r:id="rId9"/>
    <p:sldId id="275" r:id="rId10"/>
    <p:sldId id="273" r:id="rId11"/>
    <p:sldId id="262" r:id="rId12"/>
    <p:sldId id="277" r:id="rId13"/>
    <p:sldId id="267" r:id="rId14"/>
    <p:sldId id="278" r:id="rId15"/>
    <p:sldId id="279" r:id="rId16"/>
    <p:sldId id="257" r:id="rId17"/>
    <p:sldId id="268" r:id="rId18"/>
    <p:sldId id="269" r:id="rId19"/>
    <p:sldId id="272" r:id="rId20"/>
    <p:sldId id="276" r:id="rId21"/>
    <p:sldId id="260"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87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69157E-CFB6-4946-BB62-BF96DFBD74F7}" type="datetimeFigureOut">
              <a:rPr lang="it-IT" smtClean="0"/>
              <a:pPr/>
              <a:t>07/05/2013</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E1C51E-0B50-4B45-8B85-D483720BD761}" type="slidenum">
              <a:rPr lang="it-IT" smtClean="0"/>
              <a:pPr/>
              <a:t>‹N›</a:t>
            </a:fld>
            <a:endParaRPr lang="it-IT"/>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348C296-5226-4CBC-B9C6-43C14EDB003F}" type="datetimeFigureOut">
              <a:rPr lang="it-IT" smtClean="0"/>
              <a:pPr/>
              <a:t>07/05/2013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ED5E7C-BA85-41F8-8D6D-2D94868086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348C296-5226-4CBC-B9C6-43C14EDB003F}" type="datetimeFigureOut">
              <a:rPr lang="it-IT" smtClean="0"/>
              <a:pPr/>
              <a:t>07/05/2013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ED5E7C-BA85-41F8-8D6D-2D94868086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348C296-5226-4CBC-B9C6-43C14EDB003F}" type="datetimeFigureOut">
              <a:rPr lang="it-IT" smtClean="0"/>
              <a:pPr/>
              <a:t>07/05/2013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ED5E7C-BA85-41F8-8D6D-2D94868086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348C296-5226-4CBC-B9C6-43C14EDB003F}" type="datetimeFigureOut">
              <a:rPr lang="it-IT" smtClean="0"/>
              <a:pPr/>
              <a:t>07/05/2013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ED5E7C-BA85-41F8-8D6D-2D94868086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348C296-5226-4CBC-B9C6-43C14EDB003F}" type="datetimeFigureOut">
              <a:rPr lang="it-IT" smtClean="0"/>
              <a:pPr/>
              <a:t>07/05/2013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ED5E7C-BA85-41F8-8D6D-2D94868086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348C296-5226-4CBC-B9C6-43C14EDB003F}" type="datetimeFigureOut">
              <a:rPr lang="it-IT" smtClean="0"/>
              <a:pPr/>
              <a:t>07/05/2013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ED5E7C-BA85-41F8-8D6D-2D94868086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348C296-5226-4CBC-B9C6-43C14EDB003F}" type="datetimeFigureOut">
              <a:rPr lang="it-IT" smtClean="0"/>
              <a:pPr/>
              <a:t>07/05/2013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6ED5E7C-BA85-41F8-8D6D-2D94868086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348C296-5226-4CBC-B9C6-43C14EDB003F}" type="datetimeFigureOut">
              <a:rPr lang="it-IT" smtClean="0"/>
              <a:pPr/>
              <a:t>07/05/2013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6ED5E7C-BA85-41F8-8D6D-2D94868086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348C296-5226-4CBC-B9C6-43C14EDB003F}" type="datetimeFigureOut">
              <a:rPr lang="it-IT" smtClean="0"/>
              <a:pPr/>
              <a:t>07/05/2013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6ED5E7C-BA85-41F8-8D6D-2D94868086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348C296-5226-4CBC-B9C6-43C14EDB003F}" type="datetimeFigureOut">
              <a:rPr lang="it-IT" smtClean="0"/>
              <a:pPr/>
              <a:t>07/05/2013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ED5E7C-BA85-41F8-8D6D-2D94868086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348C296-5226-4CBC-B9C6-43C14EDB003F}" type="datetimeFigureOut">
              <a:rPr lang="it-IT" smtClean="0"/>
              <a:pPr/>
              <a:t>07/05/2013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ED5E7C-BA85-41F8-8D6D-2D94868086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8C296-5226-4CBC-B9C6-43C14EDB003F}" type="datetimeFigureOut">
              <a:rPr lang="it-IT" smtClean="0"/>
              <a:pPr/>
              <a:t>07/05/2013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D5E7C-BA85-41F8-8D6D-2D94868086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67544" y="188640"/>
            <a:ext cx="4032448" cy="1569660"/>
          </a:xfrm>
          <a:prstGeom prst="rect">
            <a:avLst/>
          </a:prstGeom>
          <a:noFill/>
        </p:spPr>
        <p:txBody>
          <a:bodyPr wrap="square" rtlCol="0">
            <a:spAutoFit/>
          </a:bodyPr>
          <a:lstStyle/>
          <a:p>
            <a:r>
              <a:rPr lang="it-IT" sz="3200" b="1" dirty="0" smtClean="0">
                <a:solidFill>
                  <a:srgbClr val="FF0000"/>
                </a:solidFill>
                <a:latin typeface="Verdana" pitchFamily="34" charset="0"/>
                <a:ea typeface="Verdana" pitchFamily="34" charset="0"/>
                <a:cs typeface="Verdana" pitchFamily="34" charset="0"/>
              </a:rPr>
              <a:t>Napoleone</a:t>
            </a:r>
          </a:p>
          <a:p>
            <a:r>
              <a:rPr lang="it-IT" sz="3200" b="1" dirty="0" smtClean="0">
                <a:solidFill>
                  <a:srgbClr val="FF0000"/>
                </a:solidFill>
                <a:latin typeface="Verdana" pitchFamily="34" charset="0"/>
                <a:ea typeface="Verdana" pitchFamily="34" charset="0"/>
                <a:cs typeface="Verdana" pitchFamily="34" charset="0"/>
              </a:rPr>
              <a:t>Bonaparte</a:t>
            </a:r>
          </a:p>
          <a:p>
            <a:r>
              <a:rPr lang="it-IT" sz="3200" b="1" dirty="0" smtClean="0">
                <a:solidFill>
                  <a:srgbClr val="FF0000"/>
                </a:solidFill>
                <a:latin typeface="Verdana" pitchFamily="34" charset="0"/>
                <a:ea typeface="Verdana" pitchFamily="34" charset="0"/>
                <a:cs typeface="Verdana" pitchFamily="34" charset="0"/>
              </a:rPr>
              <a:t>(1769-1821)</a:t>
            </a:r>
            <a:endParaRPr lang="it-IT" sz="3200" b="1" dirty="0">
              <a:solidFill>
                <a:srgbClr val="FF0000"/>
              </a:solidFill>
              <a:latin typeface="Verdana" pitchFamily="34" charset="0"/>
              <a:ea typeface="Verdana" pitchFamily="34" charset="0"/>
              <a:cs typeface="Verdana" pitchFamily="34" charset="0"/>
            </a:endParaRPr>
          </a:p>
        </p:txBody>
      </p:sp>
      <p:pic>
        <p:nvPicPr>
          <p:cNvPr id="16388" name="Picture 4" descr="http://www.linkiesta.it/sites/default/files/imagecache/scala_940/uploads/potd/4_maggio_2012/napoleone.jpeg"/>
          <p:cNvPicPr>
            <a:picLocks noChangeAspect="1" noChangeArrowheads="1"/>
          </p:cNvPicPr>
          <p:nvPr/>
        </p:nvPicPr>
        <p:blipFill>
          <a:blip r:embed="rId2" cstate="print"/>
          <a:srcRect/>
          <a:stretch>
            <a:fillRect/>
          </a:stretch>
        </p:blipFill>
        <p:spPr bwMode="auto">
          <a:xfrm>
            <a:off x="179512" y="1844824"/>
            <a:ext cx="4418856" cy="4418856"/>
          </a:xfrm>
          <a:prstGeom prst="rect">
            <a:avLst/>
          </a:prstGeom>
          <a:noFill/>
        </p:spPr>
      </p:pic>
      <p:pic>
        <p:nvPicPr>
          <p:cNvPr id="18434" name="Picture 2" descr="http://clauxmoto.altervista.org/IMMAGINI_/DIVERTENTI/napoleone_moto.jpg"/>
          <p:cNvPicPr>
            <a:picLocks noChangeAspect="1" noChangeArrowheads="1"/>
          </p:cNvPicPr>
          <p:nvPr/>
        </p:nvPicPr>
        <p:blipFill>
          <a:blip r:embed="rId3" cstate="print"/>
          <a:srcRect/>
          <a:stretch>
            <a:fillRect/>
          </a:stretch>
        </p:blipFill>
        <p:spPr bwMode="auto">
          <a:xfrm>
            <a:off x="4716016" y="1196752"/>
            <a:ext cx="4318788" cy="490614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mboschetto.it/racconti/Utopiaucronia/U_Europa_1812.jpg"/>
          <p:cNvPicPr>
            <a:picLocks noChangeAspect="1" noChangeArrowheads="1"/>
          </p:cNvPicPr>
          <p:nvPr/>
        </p:nvPicPr>
        <p:blipFill>
          <a:blip r:embed="rId2" cstate="print"/>
          <a:srcRect/>
          <a:stretch>
            <a:fillRect/>
          </a:stretch>
        </p:blipFill>
        <p:spPr bwMode="auto">
          <a:xfrm>
            <a:off x="323528" y="908720"/>
            <a:ext cx="8633146" cy="5580925"/>
          </a:xfrm>
          <a:prstGeom prst="rect">
            <a:avLst/>
          </a:prstGeom>
          <a:noFill/>
        </p:spPr>
      </p:pic>
      <p:sp>
        <p:nvSpPr>
          <p:cNvPr id="3" name="CasellaDiTesto 2"/>
          <p:cNvSpPr txBox="1"/>
          <p:nvPr/>
        </p:nvSpPr>
        <p:spPr>
          <a:xfrm>
            <a:off x="755576" y="260648"/>
            <a:ext cx="7848872" cy="400110"/>
          </a:xfrm>
          <a:prstGeom prst="rect">
            <a:avLst/>
          </a:prstGeom>
          <a:noFill/>
        </p:spPr>
        <p:txBody>
          <a:bodyPr wrap="square" rtlCol="0">
            <a:spAutoFit/>
          </a:bodyPr>
          <a:lstStyle/>
          <a:p>
            <a:r>
              <a:rPr lang="it-IT" sz="2000" dirty="0" smtClean="0">
                <a:solidFill>
                  <a:srgbClr val="FF0000"/>
                </a:solidFill>
                <a:latin typeface="Comic Sans MS" pitchFamily="66" charset="0"/>
              </a:rPr>
              <a:t>L’Europa sotto il dominio francese: un’altra esemplificazione</a:t>
            </a:r>
            <a:endParaRPr lang="it-IT" sz="2000" dirty="0">
              <a:solidFill>
                <a:srgbClr val="FF0000"/>
              </a:solidFill>
              <a:latin typeface="Comic Sans MS"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95536" y="6093296"/>
            <a:ext cx="4248472" cy="369332"/>
          </a:xfrm>
          <a:prstGeom prst="rect">
            <a:avLst/>
          </a:prstGeom>
          <a:noFill/>
        </p:spPr>
        <p:txBody>
          <a:bodyPr wrap="square" rtlCol="0">
            <a:spAutoFit/>
          </a:bodyPr>
          <a:lstStyle/>
          <a:p>
            <a:r>
              <a:rPr lang="it-IT" dirty="0" smtClean="0">
                <a:solidFill>
                  <a:srgbClr val="FF0000"/>
                </a:solidFill>
                <a:latin typeface="Comic Sans MS" pitchFamily="66" charset="0"/>
              </a:rPr>
              <a:t>La prima moglie, Giuseppina, francese</a:t>
            </a:r>
            <a:endParaRPr lang="it-IT" dirty="0">
              <a:solidFill>
                <a:srgbClr val="FF0000"/>
              </a:solidFill>
              <a:latin typeface="Comic Sans MS" pitchFamily="66" charset="0"/>
            </a:endParaRPr>
          </a:p>
        </p:txBody>
      </p:sp>
      <p:pic>
        <p:nvPicPr>
          <p:cNvPr id="21508" name="Picture 4" descr="jpg"/>
          <p:cNvPicPr>
            <a:picLocks noChangeAspect="1" noChangeArrowheads="1"/>
          </p:cNvPicPr>
          <p:nvPr/>
        </p:nvPicPr>
        <p:blipFill>
          <a:blip r:embed="rId2" cstate="print"/>
          <a:srcRect/>
          <a:stretch>
            <a:fillRect/>
          </a:stretch>
        </p:blipFill>
        <p:spPr bwMode="auto">
          <a:xfrm>
            <a:off x="5148064" y="908720"/>
            <a:ext cx="3553577" cy="4264294"/>
          </a:xfrm>
          <a:prstGeom prst="rect">
            <a:avLst/>
          </a:prstGeom>
          <a:noFill/>
        </p:spPr>
      </p:pic>
      <p:sp>
        <p:nvSpPr>
          <p:cNvPr id="5" name="CasellaDiTesto 4"/>
          <p:cNvSpPr txBox="1"/>
          <p:nvPr/>
        </p:nvSpPr>
        <p:spPr>
          <a:xfrm>
            <a:off x="4932040" y="5301208"/>
            <a:ext cx="4032448" cy="1200329"/>
          </a:xfrm>
          <a:prstGeom prst="rect">
            <a:avLst/>
          </a:prstGeom>
          <a:noFill/>
        </p:spPr>
        <p:txBody>
          <a:bodyPr wrap="square" rtlCol="0">
            <a:spAutoFit/>
          </a:bodyPr>
          <a:lstStyle/>
          <a:p>
            <a:r>
              <a:rPr lang="it-IT" dirty="0" smtClean="0">
                <a:solidFill>
                  <a:srgbClr val="FF0000"/>
                </a:solidFill>
                <a:latin typeface="Comic Sans MS" pitchFamily="66" charset="0"/>
              </a:rPr>
              <a:t>La seconda moglie, Maria Luisa, figlia dell’imperatore d’Austria; fu un matrimonio che doveva servire a consolidare il potere di Napoleone</a:t>
            </a:r>
            <a:endParaRPr lang="it-IT" dirty="0">
              <a:solidFill>
                <a:srgbClr val="FF0000"/>
              </a:solidFill>
              <a:latin typeface="Comic Sans MS" pitchFamily="66" charset="0"/>
            </a:endParaRPr>
          </a:p>
        </p:txBody>
      </p:sp>
      <p:sp>
        <p:nvSpPr>
          <p:cNvPr id="6" name="CasellaDiTesto 5"/>
          <p:cNvSpPr txBox="1"/>
          <p:nvPr/>
        </p:nvSpPr>
        <p:spPr>
          <a:xfrm>
            <a:off x="1331640" y="260648"/>
            <a:ext cx="5688632" cy="400110"/>
          </a:xfrm>
          <a:prstGeom prst="rect">
            <a:avLst/>
          </a:prstGeom>
          <a:noFill/>
        </p:spPr>
        <p:txBody>
          <a:bodyPr wrap="square" rtlCol="0">
            <a:spAutoFit/>
          </a:bodyPr>
          <a:lstStyle/>
          <a:p>
            <a:r>
              <a:rPr lang="it-IT" sz="2000" dirty="0" smtClean="0">
                <a:solidFill>
                  <a:srgbClr val="FF0000"/>
                </a:solidFill>
                <a:latin typeface="Comic Sans MS" pitchFamily="66" charset="0"/>
              </a:rPr>
              <a:t>Le due mogli di Napoleone</a:t>
            </a:r>
            <a:endParaRPr lang="it-IT" sz="2000" dirty="0">
              <a:solidFill>
                <a:srgbClr val="FF0000"/>
              </a:solidFill>
              <a:latin typeface="Comic Sans MS" pitchFamily="66" charset="0"/>
            </a:endParaRPr>
          </a:p>
        </p:txBody>
      </p:sp>
      <p:pic>
        <p:nvPicPr>
          <p:cNvPr id="9218" name="Picture 2" descr="http://i53.tinypic.com/2mm8gm8.jpg"/>
          <p:cNvPicPr>
            <a:picLocks noChangeAspect="1" noChangeArrowheads="1"/>
          </p:cNvPicPr>
          <p:nvPr/>
        </p:nvPicPr>
        <p:blipFill>
          <a:blip r:embed="rId3" cstate="print"/>
          <a:srcRect/>
          <a:stretch>
            <a:fillRect/>
          </a:stretch>
        </p:blipFill>
        <p:spPr bwMode="auto">
          <a:xfrm>
            <a:off x="539552" y="1124744"/>
            <a:ext cx="3667125" cy="48768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856984" cy="2554545"/>
          </a:xfrm>
          <a:prstGeom prst="rect">
            <a:avLst/>
          </a:prstGeom>
          <a:noFill/>
        </p:spPr>
        <p:txBody>
          <a:bodyPr wrap="square" rtlCol="0">
            <a:spAutoFit/>
          </a:bodyPr>
          <a:lstStyle/>
          <a:p>
            <a:r>
              <a:rPr lang="it-IT" sz="2000" dirty="0" smtClean="0">
                <a:solidFill>
                  <a:srgbClr val="FF0000"/>
                </a:solidFill>
                <a:latin typeface="Comic Sans MS" pitchFamily="66" charset="0"/>
              </a:rPr>
              <a:t>Anche l’</a:t>
            </a:r>
            <a:r>
              <a:rPr lang="it-IT" sz="2000" dirty="0" smtClean="0">
                <a:solidFill>
                  <a:schemeClr val="accent1">
                    <a:lumMod val="75000"/>
                  </a:schemeClr>
                </a:solidFill>
                <a:latin typeface="Comic Sans MS" pitchFamily="66" charset="0"/>
              </a:rPr>
              <a:t>Italia</a:t>
            </a:r>
            <a:r>
              <a:rPr lang="it-IT" sz="2000" dirty="0" smtClean="0">
                <a:solidFill>
                  <a:srgbClr val="FF0000"/>
                </a:solidFill>
                <a:latin typeface="Comic Sans MS" pitchFamily="66" charset="0"/>
              </a:rPr>
              <a:t> tornò di fatto, direttamente o indirettamente, </a:t>
            </a:r>
            <a:r>
              <a:rPr lang="it-IT" sz="2000" dirty="0" smtClean="0">
                <a:solidFill>
                  <a:schemeClr val="accent1">
                    <a:lumMod val="75000"/>
                  </a:schemeClr>
                </a:solidFill>
                <a:latin typeface="Comic Sans MS" pitchFamily="66" charset="0"/>
              </a:rPr>
              <a:t>sotto il dominio napoleonico</a:t>
            </a:r>
            <a:r>
              <a:rPr lang="it-IT" sz="2000" dirty="0" smtClean="0">
                <a:solidFill>
                  <a:srgbClr val="FF0000"/>
                </a:solidFill>
                <a:latin typeface="Comic Sans MS" pitchFamily="66" charset="0"/>
              </a:rPr>
              <a:t>. Nonostante l’entusiasmo di molti italiani (soprattutto borghesi e esponenti di movimenti giacobini, simili a quello francese), i quali speravano che Napoleone avrebbe “liberato” la penisola dalle vecchie monarchie assolutiste, la Francia in realtà danneggiò l’Italia con la sua politica economica, che favoriva i prodotti francesi a danno dei nostri. Inoltre Napoleone impose la leva obbligatoria e molti giovani italiani dovettero combattere nelle sue armate </a:t>
            </a:r>
            <a:endParaRPr lang="it-IT" sz="2000" dirty="0">
              <a:solidFill>
                <a:srgbClr val="FF0000"/>
              </a:solidFill>
              <a:latin typeface="Comic Sans MS" pitchFamily="66" charset="0"/>
            </a:endParaRPr>
          </a:p>
        </p:txBody>
      </p:sp>
      <p:pic>
        <p:nvPicPr>
          <p:cNvPr id="35842" name="Picture 2" descr="http://upload.wikimedia.org/wikipedia/commons/thumb/4/42/Italia_1810.jpg/300px-Italia_1810.jpg"/>
          <p:cNvPicPr>
            <a:picLocks noChangeAspect="1" noChangeArrowheads="1"/>
          </p:cNvPicPr>
          <p:nvPr/>
        </p:nvPicPr>
        <p:blipFill>
          <a:blip r:embed="rId2" cstate="print"/>
          <a:srcRect/>
          <a:stretch>
            <a:fillRect/>
          </a:stretch>
        </p:blipFill>
        <p:spPr bwMode="auto">
          <a:xfrm>
            <a:off x="6084168" y="2474894"/>
            <a:ext cx="2929508" cy="4247787"/>
          </a:xfrm>
          <a:prstGeom prst="rect">
            <a:avLst/>
          </a:prstGeom>
          <a:noFill/>
        </p:spPr>
      </p:pic>
      <p:pic>
        <p:nvPicPr>
          <p:cNvPr id="35844" name="Picture 4" descr="http://s1.wdstatic.com/images/it/ll/2/26/Italia_1796.png"/>
          <p:cNvPicPr>
            <a:picLocks noChangeAspect="1" noChangeArrowheads="1"/>
          </p:cNvPicPr>
          <p:nvPr/>
        </p:nvPicPr>
        <p:blipFill>
          <a:blip r:embed="rId3" cstate="print"/>
          <a:srcRect/>
          <a:stretch>
            <a:fillRect/>
          </a:stretch>
        </p:blipFill>
        <p:spPr bwMode="auto">
          <a:xfrm>
            <a:off x="3535309" y="2996952"/>
            <a:ext cx="2404843" cy="3424040"/>
          </a:xfrm>
          <a:prstGeom prst="rect">
            <a:avLst/>
          </a:prstGeom>
          <a:noFill/>
        </p:spPr>
      </p:pic>
      <p:pic>
        <p:nvPicPr>
          <p:cNvPr id="35846" name="Picture 6" descr="http://upload.wikimedia.org/wikipedia/commons/a/ae/Bandiera_del_Secondo_Reggimento_d%27Usseri_della_Prima_Repubblica_Cisalpina_%28dal_10.6.1798_al_27.4.1799%29.png"/>
          <p:cNvPicPr>
            <a:picLocks noChangeAspect="1" noChangeArrowheads="1"/>
          </p:cNvPicPr>
          <p:nvPr/>
        </p:nvPicPr>
        <p:blipFill>
          <a:blip r:embed="rId4" cstate="print"/>
          <a:srcRect/>
          <a:stretch>
            <a:fillRect/>
          </a:stretch>
        </p:blipFill>
        <p:spPr bwMode="auto">
          <a:xfrm>
            <a:off x="107504" y="3068960"/>
            <a:ext cx="3340923" cy="32831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16632"/>
            <a:ext cx="8892480" cy="3477875"/>
          </a:xfrm>
          <a:prstGeom prst="rect">
            <a:avLst/>
          </a:prstGeom>
        </p:spPr>
        <p:txBody>
          <a:bodyPr wrap="square">
            <a:spAutoFit/>
          </a:bodyPr>
          <a:lstStyle/>
          <a:p>
            <a:r>
              <a:rPr lang="it-IT" sz="2000" dirty="0" smtClean="0">
                <a:solidFill>
                  <a:srgbClr val="FF0000"/>
                </a:solidFill>
                <a:latin typeface="Comic Sans MS" pitchFamily="66" charset="0"/>
              </a:rPr>
              <a:t>Il </a:t>
            </a:r>
            <a:r>
              <a:rPr lang="it-IT" sz="2000" dirty="0" smtClean="0">
                <a:solidFill>
                  <a:schemeClr val="accent1">
                    <a:lumMod val="75000"/>
                  </a:schemeClr>
                </a:solidFill>
                <a:latin typeface="Comic Sans MS" pitchFamily="66" charset="0"/>
              </a:rPr>
              <a:t>successo di Napoleone </a:t>
            </a:r>
            <a:r>
              <a:rPr lang="it-IT" sz="2000" dirty="0" smtClean="0">
                <a:solidFill>
                  <a:srgbClr val="FF0000"/>
                </a:solidFill>
                <a:latin typeface="Comic Sans MS" pitchFamily="66" charset="0"/>
              </a:rPr>
              <a:t>in Francia dipese da vari fattori:</a:t>
            </a:r>
          </a:p>
          <a:p>
            <a:pPr>
              <a:buFont typeface="Arial" pitchFamily="34" charset="0"/>
              <a:buChar char="•"/>
            </a:pPr>
            <a:r>
              <a:rPr lang="it-IT" sz="2000" dirty="0" smtClean="0">
                <a:solidFill>
                  <a:srgbClr val="FF0000"/>
                </a:solidFill>
                <a:latin typeface="Comic Sans MS" pitchFamily="66" charset="0"/>
              </a:rPr>
              <a:t>L’importanza assunta dall’esercito nella società (a causa delle guerre e del fatto che era un esercito popolare, dove gli alti ufficiali non erano più nobili; era così possibile anche per il terzo stato  fare una carriera militare)</a:t>
            </a:r>
          </a:p>
          <a:p>
            <a:pPr>
              <a:buFont typeface="Arial" pitchFamily="34" charset="0"/>
              <a:buChar char="•"/>
            </a:pPr>
            <a:r>
              <a:rPr lang="it-IT" sz="2000" dirty="0" smtClean="0">
                <a:solidFill>
                  <a:srgbClr val="FF0000"/>
                </a:solidFill>
                <a:latin typeface="Comic Sans MS" pitchFamily="66" charset="0"/>
              </a:rPr>
              <a:t> La necessità da parte della borghesia di avere finalmente un “uomo forte” in grado di guidare la Francia</a:t>
            </a:r>
          </a:p>
          <a:p>
            <a:pPr>
              <a:buFont typeface="Arial" pitchFamily="34" charset="0"/>
              <a:buChar char="•"/>
            </a:pPr>
            <a:r>
              <a:rPr lang="it-IT" sz="2000" dirty="0" smtClean="0">
                <a:solidFill>
                  <a:srgbClr val="FF0000"/>
                </a:solidFill>
                <a:latin typeface="Comic Sans MS" pitchFamily="66" charset="0"/>
              </a:rPr>
              <a:t> Le sue grandi capacità militari: sapeva “motivare” i suoi soldati, ed aveva una formidabile abilità strategica, soprattutto grazie alla rapidità dei movimenti dei suoi eserciti</a:t>
            </a:r>
          </a:p>
          <a:p>
            <a:pPr>
              <a:buFont typeface="Arial" pitchFamily="34" charset="0"/>
              <a:buChar char="•"/>
            </a:pPr>
            <a:endParaRPr lang="it-IT" sz="2000" dirty="0" smtClean="0">
              <a:solidFill>
                <a:srgbClr val="FF0000"/>
              </a:solidFill>
              <a:latin typeface="Comic Sans MS" pitchFamily="66" charset="0"/>
            </a:endParaRPr>
          </a:p>
        </p:txBody>
      </p:sp>
      <p:pic>
        <p:nvPicPr>
          <p:cNvPr id="13314" name="Picture 2" descr="http://upload.wikimedia.org/wikipedia/commons/thumb/8/84/Napoleon_Grenadier_of_1808_by_Bellange.jpg/250px-Napoleon_Grenadier_of_1808_by_Bellange.jpg"/>
          <p:cNvPicPr>
            <a:picLocks noChangeAspect="1" noChangeArrowheads="1"/>
          </p:cNvPicPr>
          <p:nvPr/>
        </p:nvPicPr>
        <p:blipFill>
          <a:blip r:embed="rId2" cstate="print"/>
          <a:srcRect/>
          <a:stretch>
            <a:fillRect/>
          </a:stretch>
        </p:blipFill>
        <p:spPr bwMode="auto">
          <a:xfrm>
            <a:off x="7020272" y="2996952"/>
            <a:ext cx="2079103" cy="3284984"/>
          </a:xfrm>
          <a:prstGeom prst="rect">
            <a:avLst/>
          </a:prstGeom>
          <a:noFill/>
        </p:spPr>
      </p:pic>
      <p:pic>
        <p:nvPicPr>
          <p:cNvPr id="13316" name="Picture 4" descr="http://upload.wikimedia.org/wikipedia/commons/thumb/3/37/Napoleon-imperial-guard.png/250px-Napoleon-imperial-guard.png"/>
          <p:cNvPicPr>
            <a:picLocks noChangeAspect="1" noChangeArrowheads="1"/>
          </p:cNvPicPr>
          <p:nvPr/>
        </p:nvPicPr>
        <p:blipFill>
          <a:blip r:embed="rId3" cstate="print"/>
          <a:srcRect/>
          <a:stretch>
            <a:fillRect/>
          </a:stretch>
        </p:blipFill>
        <p:spPr bwMode="auto">
          <a:xfrm>
            <a:off x="4644008" y="3717032"/>
            <a:ext cx="2262816" cy="2751585"/>
          </a:xfrm>
          <a:prstGeom prst="rect">
            <a:avLst/>
          </a:prstGeom>
          <a:noFill/>
        </p:spPr>
      </p:pic>
      <p:pic>
        <p:nvPicPr>
          <p:cNvPr id="13318" name="Picture 6" descr="http://veronautoctona.files.wordpress.com/2012/11/horace-vernet-la-battaglia-al-ponte-di-arcole3.jpg"/>
          <p:cNvPicPr>
            <a:picLocks noChangeAspect="1" noChangeArrowheads="1"/>
          </p:cNvPicPr>
          <p:nvPr/>
        </p:nvPicPr>
        <p:blipFill>
          <a:blip r:embed="rId4" cstate="print"/>
          <a:srcRect/>
          <a:stretch>
            <a:fillRect/>
          </a:stretch>
        </p:blipFill>
        <p:spPr bwMode="auto">
          <a:xfrm>
            <a:off x="106019" y="3356992"/>
            <a:ext cx="4465981" cy="332918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764704"/>
            <a:ext cx="4572000" cy="5909310"/>
          </a:xfrm>
          <a:prstGeom prst="rect">
            <a:avLst/>
          </a:prstGeom>
        </p:spPr>
        <p:txBody>
          <a:bodyPr>
            <a:spAutoFit/>
          </a:bodyPr>
          <a:lstStyle/>
          <a:p>
            <a:pPr>
              <a:buFont typeface="Arial" pitchFamily="34" charset="0"/>
              <a:buChar char="•"/>
            </a:pPr>
            <a:r>
              <a:rPr lang="it-IT" dirty="0" smtClean="0">
                <a:solidFill>
                  <a:srgbClr val="FF0000"/>
                </a:solidFill>
                <a:latin typeface="Comic Sans MS" pitchFamily="66" charset="0"/>
              </a:rPr>
              <a:t> Fu un </a:t>
            </a:r>
            <a:r>
              <a:rPr lang="it-IT" dirty="0" smtClean="0">
                <a:solidFill>
                  <a:schemeClr val="accent1">
                    <a:lumMod val="75000"/>
                  </a:schemeClr>
                </a:solidFill>
                <a:latin typeface="Comic Sans MS" pitchFamily="66" charset="0"/>
              </a:rPr>
              <a:t>governo autoritario</a:t>
            </a:r>
            <a:r>
              <a:rPr lang="it-IT" dirty="0" smtClean="0">
                <a:solidFill>
                  <a:srgbClr val="FF0000"/>
                </a:solidFill>
                <a:latin typeface="Comic Sans MS" pitchFamily="66" charset="0"/>
              </a:rPr>
              <a:t>. L’opposizione fu perseguitata e la libertà di stampa soppressa</a:t>
            </a:r>
          </a:p>
          <a:p>
            <a:pPr>
              <a:buFont typeface="Arial" pitchFamily="34" charset="0"/>
              <a:buChar char="•"/>
            </a:pPr>
            <a:r>
              <a:rPr lang="it-IT" dirty="0" smtClean="0">
                <a:solidFill>
                  <a:srgbClr val="FF0000"/>
                </a:solidFill>
                <a:latin typeface="Comic Sans MS" pitchFamily="66" charset="0"/>
              </a:rPr>
              <a:t>Fu rafforzato il potere centrale, attraverso dei funzionari locali a lui fedeli, i </a:t>
            </a:r>
            <a:r>
              <a:rPr lang="it-IT" dirty="0" smtClean="0">
                <a:solidFill>
                  <a:schemeClr val="accent1">
                    <a:lumMod val="75000"/>
                  </a:schemeClr>
                </a:solidFill>
                <a:latin typeface="Comic Sans MS" pitchFamily="66" charset="0"/>
              </a:rPr>
              <a:t>prefetti</a:t>
            </a:r>
            <a:r>
              <a:rPr lang="it-IT" dirty="0" smtClean="0">
                <a:solidFill>
                  <a:srgbClr val="FF0000"/>
                </a:solidFill>
                <a:latin typeface="Comic Sans MS" pitchFamily="66" charset="0"/>
              </a:rPr>
              <a:t> (erano spesso dei borghesi)</a:t>
            </a:r>
          </a:p>
          <a:p>
            <a:pPr>
              <a:buFont typeface="Arial" pitchFamily="34" charset="0"/>
              <a:buChar char="•"/>
            </a:pPr>
            <a:r>
              <a:rPr lang="it-IT" dirty="0" smtClean="0">
                <a:solidFill>
                  <a:srgbClr val="FF0000"/>
                </a:solidFill>
                <a:latin typeface="Comic Sans MS" pitchFamily="66" charset="0"/>
              </a:rPr>
              <a:t>Fu migliorata l’istruzione</a:t>
            </a:r>
          </a:p>
          <a:p>
            <a:pPr>
              <a:buFont typeface="Arial" pitchFamily="34" charset="0"/>
              <a:buChar char="•"/>
            </a:pPr>
            <a:r>
              <a:rPr lang="it-IT" dirty="0" smtClean="0">
                <a:solidFill>
                  <a:srgbClr val="FF0000"/>
                </a:solidFill>
                <a:latin typeface="Comic Sans MS" pitchFamily="66" charset="0"/>
              </a:rPr>
              <a:t>Riuscì, nonostante le numerose guerre, a rafforzare l’economia (anche sfruttando le conquiste fatte)</a:t>
            </a:r>
          </a:p>
          <a:p>
            <a:pPr>
              <a:buFont typeface="Arial" pitchFamily="34" charset="0"/>
              <a:buChar char="•"/>
            </a:pPr>
            <a:r>
              <a:rPr lang="it-IT" dirty="0" smtClean="0">
                <a:solidFill>
                  <a:srgbClr val="FF0000"/>
                </a:solidFill>
                <a:latin typeface="Comic Sans MS" pitchFamily="66" charset="0"/>
              </a:rPr>
              <a:t>Promosse il “</a:t>
            </a:r>
            <a:r>
              <a:rPr lang="it-IT" dirty="0" smtClean="0">
                <a:solidFill>
                  <a:schemeClr val="accent1">
                    <a:lumMod val="75000"/>
                  </a:schemeClr>
                </a:solidFill>
                <a:latin typeface="Comic Sans MS" pitchFamily="66" charset="0"/>
              </a:rPr>
              <a:t>Codice civile</a:t>
            </a:r>
            <a:r>
              <a:rPr lang="it-IT" dirty="0" smtClean="0">
                <a:solidFill>
                  <a:srgbClr val="FF0000"/>
                </a:solidFill>
                <a:latin typeface="Comic Sans MS" pitchFamily="66" charset="0"/>
              </a:rPr>
              <a:t>”, che organizzò in modo chiaro e uniforme le leggi francesi; furono mantenute alcune importanti conquiste della rivoluzione, come l’abolizione dei privilegi feudali, il rispetto della proprietà privata, l’eguaglianza dei cittadini di fronte alla legge, l’istruzione non religiosa (cioè laica), la libertà religiosa. Il Codice fu poi introdotto anche in Italia</a:t>
            </a:r>
          </a:p>
        </p:txBody>
      </p:sp>
      <p:sp>
        <p:nvSpPr>
          <p:cNvPr id="3" name="CasellaDiTesto 2"/>
          <p:cNvSpPr txBox="1"/>
          <p:nvPr/>
        </p:nvSpPr>
        <p:spPr>
          <a:xfrm>
            <a:off x="971600" y="188640"/>
            <a:ext cx="6768752" cy="400110"/>
          </a:xfrm>
          <a:prstGeom prst="rect">
            <a:avLst/>
          </a:prstGeom>
          <a:noFill/>
        </p:spPr>
        <p:txBody>
          <a:bodyPr wrap="square" rtlCol="0">
            <a:spAutoFit/>
          </a:bodyPr>
          <a:lstStyle/>
          <a:p>
            <a:r>
              <a:rPr lang="it-IT" sz="2000" dirty="0" smtClean="0">
                <a:solidFill>
                  <a:srgbClr val="FF0000"/>
                </a:solidFill>
                <a:latin typeface="Comic Sans MS" pitchFamily="66" charset="0"/>
              </a:rPr>
              <a:t>Come governò Napoleone</a:t>
            </a:r>
            <a:endParaRPr lang="it-IT" sz="2000" dirty="0">
              <a:solidFill>
                <a:srgbClr val="FF0000"/>
              </a:solidFill>
              <a:latin typeface="Comic Sans MS" pitchFamily="66" charset="0"/>
            </a:endParaRPr>
          </a:p>
        </p:txBody>
      </p:sp>
      <p:pic>
        <p:nvPicPr>
          <p:cNvPr id="4" name="Picture 2" descr="http://www.napoleonsites.eu/immagini/ext/2012_02_24_12_04_30.jpg"/>
          <p:cNvPicPr>
            <a:picLocks noChangeAspect="1" noChangeArrowheads="1"/>
          </p:cNvPicPr>
          <p:nvPr/>
        </p:nvPicPr>
        <p:blipFill>
          <a:blip r:embed="rId2" cstate="print"/>
          <a:srcRect/>
          <a:stretch>
            <a:fillRect/>
          </a:stretch>
        </p:blipFill>
        <p:spPr bwMode="auto">
          <a:xfrm>
            <a:off x="5135605" y="116632"/>
            <a:ext cx="3412401" cy="2909083"/>
          </a:xfrm>
          <a:prstGeom prst="rect">
            <a:avLst/>
          </a:prstGeom>
          <a:noFill/>
        </p:spPr>
      </p:pic>
      <p:pic>
        <p:nvPicPr>
          <p:cNvPr id="36868" name="Picture 4" descr="http://expocujas.univ-paris1.fr/Bicentenaire/images/scan/cle50_couv3.jpg"/>
          <p:cNvPicPr>
            <a:picLocks noChangeAspect="1" noChangeArrowheads="1"/>
          </p:cNvPicPr>
          <p:nvPr/>
        </p:nvPicPr>
        <p:blipFill>
          <a:blip r:embed="rId3" cstate="print"/>
          <a:srcRect/>
          <a:stretch>
            <a:fillRect/>
          </a:stretch>
        </p:blipFill>
        <p:spPr bwMode="auto">
          <a:xfrm>
            <a:off x="5868144" y="3096344"/>
            <a:ext cx="2256443" cy="364502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EjhgA6-MTHI/T2Xz-3To0zI/AAAAAAAABao/1sLzWEvYfPs/s1600/60+CODICE+NAPOLEONICO.jpg"/>
          <p:cNvPicPr>
            <a:picLocks noChangeAspect="1" noChangeArrowheads="1"/>
          </p:cNvPicPr>
          <p:nvPr/>
        </p:nvPicPr>
        <p:blipFill>
          <a:blip r:embed="rId2" cstate="print"/>
          <a:srcRect/>
          <a:stretch>
            <a:fillRect/>
          </a:stretch>
        </p:blipFill>
        <p:spPr bwMode="auto">
          <a:xfrm>
            <a:off x="827584" y="404664"/>
            <a:ext cx="7686675" cy="60007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764704"/>
            <a:ext cx="8712968" cy="2554545"/>
          </a:xfrm>
          <a:prstGeom prst="rect">
            <a:avLst/>
          </a:prstGeom>
          <a:noFill/>
        </p:spPr>
        <p:txBody>
          <a:bodyPr wrap="square" rtlCol="0">
            <a:spAutoFit/>
          </a:bodyPr>
          <a:lstStyle/>
          <a:p>
            <a:r>
              <a:rPr lang="it-IT" sz="2000" dirty="0" smtClean="0">
                <a:solidFill>
                  <a:srgbClr val="FF0000"/>
                </a:solidFill>
                <a:latin typeface="Comic Sans MS" pitchFamily="66" charset="0"/>
              </a:rPr>
              <a:t>Dopo anni di successi, inizio per Napoleone il suo declino. Nel 1813 gli spagnoli si ribellarono al dominio francese e con l’aiuto degli inglesi riconquistarono la loro indipendenza. Inoltre il tentativo di mettere in crisi l’Inghilterra attuando un “</a:t>
            </a:r>
            <a:r>
              <a:rPr lang="it-IT" sz="2000" dirty="0" smtClean="0">
                <a:solidFill>
                  <a:schemeClr val="accent1">
                    <a:lumMod val="75000"/>
                  </a:schemeClr>
                </a:solidFill>
                <a:latin typeface="Comic Sans MS" pitchFamily="66" charset="0"/>
              </a:rPr>
              <a:t>blocco continentale</a:t>
            </a:r>
            <a:r>
              <a:rPr lang="it-IT" sz="2000" dirty="0" smtClean="0">
                <a:solidFill>
                  <a:srgbClr val="FF0000"/>
                </a:solidFill>
                <a:latin typeface="Comic Sans MS" pitchFamily="66" charset="0"/>
              </a:rPr>
              <a:t>” per bloccare i commerci inglesi non riuscì, anche perché la Russia si rifiutò di aderire.</a:t>
            </a:r>
          </a:p>
          <a:p>
            <a:r>
              <a:rPr lang="it-IT" sz="2000" dirty="0" smtClean="0">
                <a:solidFill>
                  <a:srgbClr val="FF0000"/>
                </a:solidFill>
                <a:latin typeface="Comic Sans MS" pitchFamily="66" charset="0"/>
              </a:rPr>
              <a:t>A questo punto, nel 1812, Napoleone </a:t>
            </a:r>
            <a:r>
              <a:rPr lang="it-IT" sz="2000" dirty="0" smtClean="0">
                <a:solidFill>
                  <a:schemeClr val="accent1">
                    <a:lumMod val="75000"/>
                  </a:schemeClr>
                </a:solidFill>
                <a:latin typeface="Comic Sans MS" pitchFamily="66" charset="0"/>
              </a:rPr>
              <a:t>decise di attaccare la Russia </a:t>
            </a:r>
            <a:r>
              <a:rPr lang="it-IT" sz="2000" dirty="0" smtClean="0">
                <a:solidFill>
                  <a:srgbClr val="FF0000"/>
                </a:solidFill>
                <a:latin typeface="Comic Sans MS" pitchFamily="66" charset="0"/>
              </a:rPr>
              <a:t>con un’immensa armata di 700.000 soldati. All’inizio ottenne successi travolgenti e raggiunse Mosca</a:t>
            </a:r>
            <a:endParaRPr lang="it-IT" sz="2000" dirty="0">
              <a:solidFill>
                <a:srgbClr val="FF0000"/>
              </a:solidFill>
              <a:latin typeface="Comic Sans MS" pitchFamily="66" charset="0"/>
            </a:endParaRPr>
          </a:p>
        </p:txBody>
      </p:sp>
      <p:pic>
        <p:nvPicPr>
          <p:cNvPr id="7170" name="Picture 2" descr="http://www.silab.it/storia/as21/images/a21_19.jpg"/>
          <p:cNvPicPr>
            <a:picLocks noChangeAspect="1" noChangeArrowheads="1"/>
          </p:cNvPicPr>
          <p:nvPr/>
        </p:nvPicPr>
        <p:blipFill>
          <a:blip r:embed="rId2" cstate="print"/>
          <a:srcRect/>
          <a:stretch>
            <a:fillRect/>
          </a:stretch>
        </p:blipFill>
        <p:spPr bwMode="auto">
          <a:xfrm>
            <a:off x="4716016" y="3068960"/>
            <a:ext cx="4319803" cy="3239852"/>
          </a:xfrm>
          <a:prstGeom prst="rect">
            <a:avLst/>
          </a:prstGeom>
          <a:noFill/>
        </p:spPr>
      </p:pic>
      <p:sp>
        <p:nvSpPr>
          <p:cNvPr id="7172" name="AutoShape 4" descr="http://mouveuno.cila.unior.it/file.php/7/Lezione_17/media/8-napoleone%20a%20mosca,%20di%20laslett-john-pott_1200269005.jpg"/>
          <p:cNvSpPr>
            <a:spLocks noChangeAspect="1" noChangeArrowheads="1"/>
          </p:cNvSpPr>
          <p:nvPr/>
        </p:nvSpPr>
        <p:spPr bwMode="auto">
          <a:xfrm>
            <a:off x="155575" y="-1173163"/>
            <a:ext cx="3810000" cy="24574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7174" name="Picture 6" descr="http://mouveuno.cila.unior.it/file.php/7/Lezione_17/media/8-napoleone%20a%20mosca,%20di%20laslett-john-pott_1200269005.jpg"/>
          <p:cNvPicPr>
            <a:picLocks noChangeAspect="1" noChangeArrowheads="1"/>
          </p:cNvPicPr>
          <p:nvPr/>
        </p:nvPicPr>
        <p:blipFill>
          <a:blip r:embed="rId3" cstate="print"/>
          <a:srcRect/>
          <a:stretch>
            <a:fillRect/>
          </a:stretch>
        </p:blipFill>
        <p:spPr bwMode="auto">
          <a:xfrm>
            <a:off x="251520" y="3645024"/>
            <a:ext cx="4375458" cy="2822171"/>
          </a:xfrm>
          <a:prstGeom prst="rect">
            <a:avLst/>
          </a:prstGeom>
          <a:noFill/>
        </p:spPr>
      </p:pic>
      <p:sp>
        <p:nvSpPr>
          <p:cNvPr id="6" name="CasellaDiTesto 5"/>
          <p:cNvSpPr txBox="1"/>
          <p:nvPr/>
        </p:nvSpPr>
        <p:spPr>
          <a:xfrm>
            <a:off x="2267744" y="188640"/>
            <a:ext cx="4536504" cy="461665"/>
          </a:xfrm>
          <a:prstGeom prst="rect">
            <a:avLst/>
          </a:prstGeom>
          <a:noFill/>
        </p:spPr>
        <p:txBody>
          <a:bodyPr wrap="square" rtlCol="0">
            <a:spAutoFit/>
          </a:bodyPr>
          <a:lstStyle/>
          <a:p>
            <a:r>
              <a:rPr lang="it-IT" sz="2400" dirty="0" smtClean="0">
                <a:solidFill>
                  <a:srgbClr val="FF0000"/>
                </a:solidFill>
                <a:latin typeface="Comic Sans MS" pitchFamily="66" charset="0"/>
              </a:rPr>
              <a:t>L’inizio del declino napoleonico</a:t>
            </a:r>
            <a:endParaRPr lang="it-IT" sz="2400" dirty="0">
              <a:solidFill>
                <a:srgbClr val="FF0000"/>
              </a:solidFill>
              <a:latin typeface="Comic Sans MS"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764704"/>
            <a:ext cx="3096344" cy="5940088"/>
          </a:xfrm>
          <a:prstGeom prst="rect">
            <a:avLst/>
          </a:prstGeom>
        </p:spPr>
        <p:txBody>
          <a:bodyPr wrap="square">
            <a:spAutoFit/>
          </a:bodyPr>
          <a:lstStyle/>
          <a:p>
            <a:r>
              <a:rPr lang="it-IT" sz="2000" dirty="0" smtClean="0">
                <a:solidFill>
                  <a:srgbClr val="FF0000"/>
                </a:solidFill>
                <a:latin typeface="Comic Sans MS" pitchFamily="66" charset="0"/>
              </a:rPr>
              <a:t>Ma i russi si ritiravano senza combattere e bruciavano campi e città per impedire ai soldati francesi di procurarsi rifornimenti e cibo. Con l’arrivo del freddo inverno russo Napoleone fu costretto a tornare indietro, attuando una </a:t>
            </a:r>
            <a:r>
              <a:rPr lang="it-IT" sz="2000" dirty="0" smtClean="0">
                <a:solidFill>
                  <a:schemeClr val="accent1">
                    <a:lumMod val="75000"/>
                  </a:schemeClr>
                </a:solidFill>
                <a:latin typeface="Comic Sans MS" pitchFamily="66" charset="0"/>
              </a:rPr>
              <a:t>disastrosa ritirata</a:t>
            </a:r>
            <a:r>
              <a:rPr lang="it-IT" sz="2000" dirty="0" smtClean="0">
                <a:solidFill>
                  <a:srgbClr val="FF0000"/>
                </a:solidFill>
                <a:latin typeface="Comic Sans MS" pitchFamily="66" charset="0"/>
              </a:rPr>
              <a:t>. La maggior parte dei soldati, stremati dal freddo e dagli attacchi improvvisi dei russi, non poté salvarsi. La spedizione si risolse così per i francesi in una terribile catastrofe.</a:t>
            </a:r>
            <a:endParaRPr lang="it-IT" sz="2000" dirty="0">
              <a:solidFill>
                <a:srgbClr val="FF0000"/>
              </a:solidFill>
              <a:latin typeface="Comic Sans MS" pitchFamily="66" charset="0"/>
            </a:endParaRPr>
          </a:p>
        </p:txBody>
      </p:sp>
      <p:pic>
        <p:nvPicPr>
          <p:cNvPr id="27650" name="Picture 2" descr="http://infosannio.files.wordpress.com/2012/12/beresina.jpg"/>
          <p:cNvPicPr>
            <a:picLocks noChangeAspect="1" noChangeArrowheads="1"/>
          </p:cNvPicPr>
          <p:nvPr/>
        </p:nvPicPr>
        <p:blipFill>
          <a:blip r:embed="rId2" cstate="print"/>
          <a:srcRect/>
          <a:stretch>
            <a:fillRect/>
          </a:stretch>
        </p:blipFill>
        <p:spPr bwMode="auto">
          <a:xfrm>
            <a:off x="6300192" y="260648"/>
            <a:ext cx="2769518" cy="1667142"/>
          </a:xfrm>
          <a:prstGeom prst="rect">
            <a:avLst/>
          </a:prstGeom>
          <a:noFill/>
        </p:spPr>
      </p:pic>
      <p:pic>
        <p:nvPicPr>
          <p:cNvPr id="27652" name="Picture 4" descr="http://img292.imageshack.us/img292/5746/burcony6.jpg"/>
          <p:cNvPicPr>
            <a:picLocks noChangeAspect="1" noChangeArrowheads="1"/>
          </p:cNvPicPr>
          <p:nvPr/>
        </p:nvPicPr>
        <p:blipFill>
          <a:blip r:embed="rId3" cstate="print"/>
          <a:srcRect/>
          <a:stretch>
            <a:fillRect/>
          </a:stretch>
        </p:blipFill>
        <p:spPr bwMode="auto">
          <a:xfrm>
            <a:off x="4139952" y="4730462"/>
            <a:ext cx="4431731" cy="2082914"/>
          </a:xfrm>
          <a:prstGeom prst="rect">
            <a:avLst/>
          </a:prstGeom>
          <a:noFill/>
        </p:spPr>
      </p:pic>
      <p:pic>
        <p:nvPicPr>
          <p:cNvPr id="27654" name="Picture 6" descr="http://www.knerger.de/assets/images/napoleon_beresina2.jpg"/>
          <p:cNvPicPr>
            <a:picLocks noChangeAspect="1" noChangeArrowheads="1"/>
          </p:cNvPicPr>
          <p:nvPr/>
        </p:nvPicPr>
        <p:blipFill>
          <a:blip r:embed="rId4" cstate="print"/>
          <a:srcRect/>
          <a:stretch>
            <a:fillRect/>
          </a:stretch>
        </p:blipFill>
        <p:spPr bwMode="auto">
          <a:xfrm>
            <a:off x="4788024" y="2634942"/>
            <a:ext cx="4084712" cy="1986511"/>
          </a:xfrm>
          <a:prstGeom prst="rect">
            <a:avLst/>
          </a:prstGeom>
          <a:noFill/>
        </p:spPr>
      </p:pic>
      <p:pic>
        <p:nvPicPr>
          <p:cNvPr id="5122" name="Picture 2" descr="http://3.bp.blogspot.com/-7zv6rOMxQIE/Taal26OxBtI/AAAAAAAAAGc/G0IHDwqh8bc/s1600/300px-Napoleon_Moscow_Fire.jpg"/>
          <p:cNvPicPr>
            <a:picLocks noChangeAspect="1" noChangeArrowheads="1"/>
          </p:cNvPicPr>
          <p:nvPr/>
        </p:nvPicPr>
        <p:blipFill>
          <a:blip r:embed="rId5" cstate="print"/>
          <a:srcRect/>
          <a:stretch>
            <a:fillRect/>
          </a:stretch>
        </p:blipFill>
        <p:spPr bwMode="auto">
          <a:xfrm>
            <a:off x="3370684" y="116632"/>
            <a:ext cx="2857500" cy="2428875"/>
          </a:xfrm>
          <a:prstGeom prst="rect">
            <a:avLst/>
          </a:prstGeom>
          <a:noFill/>
        </p:spPr>
      </p:pic>
      <p:sp>
        <p:nvSpPr>
          <p:cNvPr id="7" name="CasellaDiTesto 6"/>
          <p:cNvSpPr txBox="1"/>
          <p:nvPr/>
        </p:nvSpPr>
        <p:spPr>
          <a:xfrm>
            <a:off x="107504" y="188640"/>
            <a:ext cx="3131840" cy="461665"/>
          </a:xfrm>
          <a:prstGeom prst="rect">
            <a:avLst/>
          </a:prstGeom>
          <a:noFill/>
        </p:spPr>
        <p:txBody>
          <a:bodyPr wrap="square" rtlCol="0">
            <a:spAutoFit/>
          </a:bodyPr>
          <a:lstStyle/>
          <a:p>
            <a:r>
              <a:rPr lang="it-IT" sz="2400" dirty="0" smtClean="0">
                <a:solidFill>
                  <a:srgbClr val="FF0000"/>
                </a:solidFill>
                <a:latin typeface="Comic Sans MS" pitchFamily="66" charset="0"/>
              </a:rPr>
              <a:t>La ritirata di Russia</a:t>
            </a:r>
            <a:endParaRPr lang="it-IT" sz="2400" dirty="0">
              <a:solidFill>
                <a:srgbClr val="FF0000"/>
              </a:solidFill>
              <a:latin typeface="Comic Sans MS"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620688"/>
            <a:ext cx="4320480" cy="3170099"/>
          </a:xfrm>
          <a:prstGeom prst="rect">
            <a:avLst/>
          </a:prstGeom>
        </p:spPr>
        <p:txBody>
          <a:bodyPr wrap="square">
            <a:spAutoFit/>
          </a:bodyPr>
          <a:lstStyle/>
          <a:p>
            <a:r>
              <a:rPr lang="it-IT" sz="2000" dirty="0" smtClean="0">
                <a:solidFill>
                  <a:srgbClr val="FF0000"/>
                </a:solidFill>
                <a:latin typeface="Comic Sans MS" pitchFamily="66" charset="0"/>
              </a:rPr>
              <a:t>A questo punto si formò una nuova coalizione anti-napoleonica (formata da Austria, Russia, Prussia e Inghilterra), che nel 1813 sconfisse i francesi a </a:t>
            </a:r>
            <a:r>
              <a:rPr lang="it-IT" sz="2000" dirty="0" smtClean="0">
                <a:solidFill>
                  <a:schemeClr val="accent1">
                    <a:lumMod val="75000"/>
                  </a:schemeClr>
                </a:solidFill>
                <a:latin typeface="Comic Sans MS" pitchFamily="66" charset="0"/>
              </a:rPr>
              <a:t>Lipsia</a:t>
            </a:r>
            <a:r>
              <a:rPr lang="it-IT" sz="2000" dirty="0" smtClean="0">
                <a:solidFill>
                  <a:srgbClr val="FF0000"/>
                </a:solidFill>
                <a:latin typeface="Comic Sans MS" pitchFamily="66" charset="0"/>
              </a:rPr>
              <a:t>. Napoleone fu costretto ad arrendersi, rinunciò al trono e fu relegato all’isola d’</a:t>
            </a:r>
            <a:r>
              <a:rPr lang="it-IT" sz="2000" dirty="0" smtClean="0">
                <a:solidFill>
                  <a:schemeClr val="accent1">
                    <a:lumMod val="75000"/>
                  </a:schemeClr>
                </a:solidFill>
                <a:latin typeface="Comic Sans MS" pitchFamily="66" charset="0"/>
              </a:rPr>
              <a:t>Elba</a:t>
            </a:r>
            <a:r>
              <a:rPr lang="it-IT" sz="2000" dirty="0" smtClean="0">
                <a:solidFill>
                  <a:srgbClr val="FF0000"/>
                </a:solidFill>
                <a:latin typeface="Comic Sans MS" pitchFamily="66" charset="0"/>
              </a:rPr>
              <a:t>, da cui fuggì però dopo alcuni mesi per tornare in Francia</a:t>
            </a:r>
            <a:endParaRPr lang="it-IT" sz="2000" dirty="0">
              <a:solidFill>
                <a:srgbClr val="FF0000"/>
              </a:solidFill>
              <a:latin typeface="Comic Sans MS" pitchFamily="66" charset="0"/>
            </a:endParaRPr>
          </a:p>
        </p:txBody>
      </p:sp>
      <p:pic>
        <p:nvPicPr>
          <p:cNvPr id="4102" name="Picture 6" descr="http://www.fotoeweb.it/isoladelba/Portoferraio/Residenza%20di%20Napoleone%20dell%27Isola%20d%27Elba.jpg"/>
          <p:cNvPicPr>
            <a:picLocks noChangeAspect="1" noChangeArrowheads="1"/>
          </p:cNvPicPr>
          <p:nvPr/>
        </p:nvPicPr>
        <p:blipFill>
          <a:blip r:embed="rId2" cstate="print"/>
          <a:srcRect/>
          <a:stretch>
            <a:fillRect/>
          </a:stretch>
        </p:blipFill>
        <p:spPr bwMode="auto">
          <a:xfrm>
            <a:off x="3275856" y="4221088"/>
            <a:ext cx="5684912" cy="2491329"/>
          </a:xfrm>
          <a:prstGeom prst="rect">
            <a:avLst/>
          </a:prstGeom>
          <a:noFill/>
        </p:spPr>
      </p:pic>
      <p:pic>
        <p:nvPicPr>
          <p:cNvPr id="7" name="Picture 2" descr="http://m2.paperblog.com/i/91/913854/26-febbraio-1815-fuga-di-napoleone-dallelba-L-JscMtn.jpeg"/>
          <p:cNvPicPr>
            <a:picLocks noChangeAspect="1" noChangeArrowheads="1"/>
          </p:cNvPicPr>
          <p:nvPr/>
        </p:nvPicPr>
        <p:blipFill>
          <a:blip r:embed="rId3" cstate="print"/>
          <a:srcRect/>
          <a:stretch>
            <a:fillRect/>
          </a:stretch>
        </p:blipFill>
        <p:spPr bwMode="auto">
          <a:xfrm>
            <a:off x="4644008" y="1700808"/>
            <a:ext cx="4151784" cy="2458635"/>
          </a:xfrm>
          <a:prstGeom prst="rect">
            <a:avLst/>
          </a:prstGeom>
          <a:noFill/>
        </p:spPr>
      </p:pic>
      <p:pic>
        <p:nvPicPr>
          <p:cNvPr id="4104" name="Picture 8" descr="http://www.hotelilcaminetto.it/gif/cartina-isola-elba.jpg"/>
          <p:cNvPicPr>
            <a:picLocks noChangeAspect="1" noChangeArrowheads="1"/>
          </p:cNvPicPr>
          <p:nvPr/>
        </p:nvPicPr>
        <p:blipFill>
          <a:blip r:embed="rId4" cstate="print"/>
          <a:srcRect/>
          <a:stretch>
            <a:fillRect/>
          </a:stretch>
        </p:blipFill>
        <p:spPr bwMode="auto">
          <a:xfrm>
            <a:off x="179512" y="4509120"/>
            <a:ext cx="2942878" cy="2001782"/>
          </a:xfrm>
          <a:prstGeom prst="rect">
            <a:avLst/>
          </a:prstGeom>
          <a:noFill/>
        </p:spPr>
      </p:pic>
      <p:sp>
        <p:nvSpPr>
          <p:cNvPr id="9" name="CasellaDiTesto 8"/>
          <p:cNvSpPr txBox="1"/>
          <p:nvPr/>
        </p:nvSpPr>
        <p:spPr>
          <a:xfrm>
            <a:off x="5364088" y="332656"/>
            <a:ext cx="3168352" cy="461665"/>
          </a:xfrm>
          <a:prstGeom prst="rect">
            <a:avLst/>
          </a:prstGeom>
          <a:noFill/>
        </p:spPr>
        <p:txBody>
          <a:bodyPr wrap="square" rtlCol="0">
            <a:spAutoFit/>
          </a:bodyPr>
          <a:lstStyle/>
          <a:p>
            <a:r>
              <a:rPr lang="it-IT" sz="2400" dirty="0" smtClean="0">
                <a:solidFill>
                  <a:srgbClr val="FF0000"/>
                </a:solidFill>
                <a:latin typeface="Comic Sans MS" pitchFamily="66" charset="0"/>
              </a:rPr>
              <a:t>Napoleone all’Elba</a:t>
            </a:r>
            <a:endParaRPr lang="it-IT" sz="2400" dirty="0">
              <a:solidFill>
                <a:srgbClr val="FF0000"/>
              </a:solidFill>
              <a:latin typeface="Comic Sans MS"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88640"/>
            <a:ext cx="4572000" cy="3170099"/>
          </a:xfrm>
          <a:prstGeom prst="rect">
            <a:avLst/>
          </a:prstGeom>
        </p:spPr>
        <p:txBody>
          <a:bodyPr>
            <a:spAutoFit/>
          </a:bodyPr>
          <a:lstStyle/>
          <a:p>
            <a:r>
              <a:rPr lang="it-IT" sz="2000" dirty="0" smtClean="0">
                <a:solidFill>
                  <a:srgbClr val="FF0000"/>
                </a:solidFill>
                <a:latin typeface="Comic Sans MS" pitchFamily="66" charset="0"/>
              </a:rPr>
              <a:t>Così nel marzo 1815 riorganizzò l’esercito francese, ma dovette affrontare di nuovo una coalizione formata dalle principali potenze europee. Nel giugno 1815 a Waterloo si ebbe lo scontro decisivo: napoleone fu sconfitto e quindi esiliato nell'isola di Sant'Elena (nell’Oceano Atlantico), dove morì il 5 maggio 1821</a:t>
            </a:r>
            <a:endParaRPr lang="it-IT" sz="2000" dirty="0">
              <a:solidFill>
                <a:srgbClr val="FF0000"/>
              </a:solidFill>
              <a:latin typeface="Comic Sans MS" pitchFamily="66" charset="0"/>
            </a:endParaRPr>
          </a:p>
        </p:txBody>
      </p:sp>
      <p:pic>
        <p:nvPicPr>
          <p:cNvPr id="31746" name="Picture 2" descr="http://www.arsbellica.it/pagine/moderna/Waterloo/wat3.jpg"/>
          <p:cNvPicPr>
            <a:picLocks noChangeAspect="1" noChangeArrowheads="1"/>
          </p:cNvPicPr>
          <p:nvPr/>
        </p:nvPicPr>
        <p:blipFill>
          <a:blip r:embed="rId2" cstate="print"/>
          <a:srcRect/>
          <a:stretch>
            <a:fillRect/>
          </a:stretch>
        </p:blipFill>
        <p:spPr bwMode="auto">
          <a:xfrm>
            <a:off x="5076056" y="2852936"/>
            <a:ext cx="3694205" cy="3840510"/>
          </a:xfrm>
          <a:prstGeom prst="rect">
            <a:avLst/>
          </a:prstGeom>
          <a:noFill/>
        </p:spPr>
      </p:pic>
      <p:pic>
        <p:nvPicPr>
          <p:cNvPr id="31748" name="Picture 4" descr="http://www.pinetreeweb.com/waterloo-charge.jpg"/>
          <p:cNvPicPr>
            <a:picLocks noChangeAspect="1" noChangeArrowheads="1"/>
          </p:cNvPicPr>
          <p:nvPr/>
        </p:nvPicPr>
        <p:blipFill>
          <a:blip r:embed="rId3" cstate="print"/>
          <a:srcRect/>
          <a:stretch>
            <a:fillRect/>
          </a:stretch>
        </p:blipFill>
        <p:spPr bwMode="auto">
          <a:xfrm>
            <a:off x="196657" y="3645024"/>
            <a:ext cx="4258439" cy="3083698"/>
          </a:xfrm>
          <a:prstGeom prst="rect">
            <a:avLst/>
          </a:prstGeom>
          <a:noFill/>
        </p:spPr>
      </p:pic>
      <p:pic>
        <p:nvPicPr>
          <p:cNvPr id="31750" name="Picture 6" descr="http://projecthistoryitalia.altervista.org/wp-content/uploads/2012/11/Waterloo-by-William-Holmes-Sullivan.jpg"/>
          <p:cNvPicPr>
            <a:picLocks noChangeAspect="1" noChangeArrowheads="1"/>
          </p:cNvPicPr>
          <p:nvPr/>
        </p:nvPicPr>
        <p:blipFill>
          <a:blip r:embed="rId4" cstate="print"/>
          <a:srcRect/>
          <a:stretch>
            <a:fillRect/>
          </a:stretch>
        </p:blipFill>
        <p:spPr bwMode="auto">
          <a:xfrm>
            <a:off x="4932040" y="188640"/>
            <a:ext cx="4097660" cy="250412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italiadiscovery.it/immagini/news/1268.jpg"/>
          <p:cNvPicPr>
            <a:picLocks noChangeAspect="1" noChangeArrowheads="1"/>
          </p:cNvPicPr>
          <p:nvPr/>
        </p:nvPicPr>
        <p:blipFill>
          <a:blip r:embed="rId2" cstate="print"/>
          <a:srcRect/>
          <a:stretch>
            <a:fillRect/>
          </a:stretch>
        </p:blipFill>
        <p:spPr bwMode="auto">
          <a:xfrm>
            <a:off x="5652120" y="144387"/>
            <a:ext cx="2756554" cy="3932685"/>
          </a:xfrm>
          <a:prstGeom prst="rect">
            <a:avLst/>
          </a:prstGeom>
          <a:noFill/>
        </p:spPr>
      </p:pic>
      <p:sp>
        <p:nvSpPr>
          <p:cNvPr id="3" name="CasellaDiTesto 2"/>
          <p:cNvSpPr txBox="1"/>
          <p:nvPr/>
        </p:nvSpPr>
        <p:spPr>
          <a:xfrm>
            <a:off x="467544" y="836712"/>
            <a:ext cx="4104456" cy="5324535"/>
          </a:xfrm>
          <a:prstGeom prst="rect">
            <a:avLst/>
          </a:prstGeom>
          <a:noFill/>
        </p:spPr>
        <p:txBody>
          <a:bodyPr wrap="square" rtlCol="0">
            <a:spAutoFit/>
          </a:bodyPr>
          <a:lstStyle/>
          <a:p>
            <a:r>
              <a:rPr lang="it-IT" sz="2000" dirty="0" smtClean="0">
                <a:solidFill>
                  <a:srgbClr val="FF0000"/>
                </a:solidFill>
                <a:latin typeface="Comic Sans MS" pitchFamily="66" charset="0"/>
              </a:rPr>
              <a:t>Nonostante i cambi di governo, le guerre dei francesi contro molti stati europei continuavano.</a:t>
            </a:r>
          </a:p>
          <a:p>
            <a:r>
              <a:rPr lang="it-IT" sz="2000" dirty="0" smtClean="0">
                <a:solidFill>
                  <a:srgbClr val="FF0000"/>
                </a:solidFill>
                <a:latin typeface="Comic Sans MS" pitchFamily="66" charset="0"/>
              </a:rPr>
              <a:t>Nel 1796 la Francia iniziò una controffensiva contro l’Austria, che fu attaccata anche in Italia. Al comando di un giovane e brillante generale, </a:t>
            </a:r>
            <a:r>
              <a:rPr lang="it-IT" sz="2000" dirty="0" smtClean="0">
                <a:solidFill>
                  <a:schemeClr val="accent4">
                    <a:lumMod val="75000"/>
                  </a:schemeClr>
                </a:solidFill>
                <a:latin typeface="Comic Sans MS" pitchFamily="66" charset="0"/>
              </a:rPr>
              <a:t>Napoleone Bonaparte</a:t>
            </a:r>
            <a:r>
              <a:rPr lang="it-IT" sz="2000" dirty="0" smtClean="0">
                <a:solidFill>
                  <a:srgbClr val="FF0000"/>
                </a:solidFill>
                <a:latin typeface="Comic Sans MS" pitchFamily="66" charset="0"/>
              </a:rPr>
              <a:t>, i francesi sconfissero gli austriaci e tolsero loro la Lombardia, lasciando però Venezia all’Austria. Le vittorie di Napoleone suscitarono inizialmente l’entusiasmo dei patrioti italiani, che dopo una serie di rivolte dettero vita a </a:t>
            </a:r>
            <a:r>
              <a:rPr lang="it-IT" sz="2000" dirty="0" smtClean="0">
                <a:solidFill>
                  <a:schemeClr val="accent4">
                    <a:lumMod val="75000"/>
                  </a:schemeClr>
                </a:solidFill>
                <a:latin typeface="Comic Sans MS" pitchFamily="66" charset="0"/>
              </a:rPr>
              <a:t>quattro governi repubblicani</a:t>
            </a:r>
          </a:p>
        </p:txBody>
      </p:sp>
      <p:pic>
        <p:nvPicPr>
          <p:cNvPr id="16386" name="Picture 2" descr="http://www.magicoveneto.it/storia/ottonove/Ottocento-Map-1798.jpg"/>
          <p:cNvPicPr>
            <a:picLocks noChangeAspect="1" noChangeArrowheads="1"/>
          </p:cNvPicPr>
          <p:nvPr/>
        </p:nvPicPr>
        <p:blipFill>
          <a:blip r:embed="rId3" cstate="print"/>
          <a:srcRect/>
          <a:stretch>
            <a:fillRect/>
          </a:stretch>
        </p:blipFill>
        <p:spPr bwMode="auto">
          <a:xfrm>
            <a:off x="5076056" y="4221088"/>
            <a:ext cx="3626768" cy="241784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lnx.fantasylands.net/aiuto-dislessia/wp-content/gallery/leuropa-napoleonica-2-media/6-declino-e-la-fine-dellimpero-napoleonico.png"/>
          <p:cNvPicPr>
            <a:picLocks noChangeAspect="1" noChangeArrowheads="1"/>
          </p:cNvPicPr>
          <p:nvPr/>
        </p:nvPicPr>
        <p:blipFill>
          <a:blip r:embed="rId2" cstate="print"/>
          <a:srcRect/>
          <a:stretch>
            <a:fillRect/>
          </a:stretch>
        </p:blipFill>
        <p:spPr bwMode="auto">
          <a:xfrm>
            <a:off x="3851920" y="476672"/>
            <a:ext cx="4953000" cy="6000750"/>
          </a:xfrm>
          <a:prstGeom prst="rect">
            <a:avLst/>
          </a:prstGeom>
          <a:noFill/>
        </p:spPr>
      </p:pic>
      <p:sp>
        <p:nvSpPr>
          <p:cNvPr id="3" name="CasellaDiTesto 2"/>
          <p:cNvSpPr txBox="1"/>
          <p:nvPr/>
        </p:nvSpPr>
        <p:spPr>
          <a:xfrm>
            <a:off x="395536" y="2132856"/>
            <a:ext cx="3096344" cy="1200329"/>
          </a:xfrm>
          <a:prstGeom prst="rect">
            <a:avLst/>
          </a:prstGeom>
          <a:noFill/>
        </p:spPr>
        <p:txBody>
          <a:bodyPr wrap="square" rtlCol="0">
            <a:spAutoFit/>
          </a:bodyPr>
          <a:lstStyle/>
          <a:p>
            <a:r>
              <a:rPr lang="it-IT" sz="2400" dirty="0" smtClean="0">
                <a:solidFill>
                  <a:srgbClr val="FF0000"/>
                </a:solidFill>
                <a:latin typeface="Comic Sans MS" pitchFamily="66" charset="0"/>
              </a:rPr>
              <a:t>Un possibile schema degli ultimi anni </a:t>
            </a:r>
            <a:r>
              <a:rPr lang="it-IT" sz="2400" smtClean="0">
                <a:solidFill>
                  <a:srgbClr val="FF0000"/>
                </a:solidFill>
                <a:latin typeface="Comic Sans MS" pitchFamily="66" charset="0"/>
              </a:rPr>
              <a:t>del </a:t>
            </a:r>
            <a:r>
              <a:rPr lang="it-IT" sz="2400" smtClean="0">
                <a:solidFill>
                  <a:srgbClr val="FF0000"/>
                </a:solidFill>
                <a:latin typeface="Comic Sans MS" pitchFamily="66" charset="0"/>
              </a:rPr>
              <a:t>periodo </a:t>
            </a:r>
            <a:r>
              <a:rPr lang="it-IT" sz="2400" dirty="0" smtClean="0">
                <a:solidFill>
                  <a:srgbClr val="FF0000"/>
                </a:solidFill>
                <a:latin typeface="Comic Sans MS" pitchFamily="66" charset="0"/>
              </a:rPr>
              <a:t>napoleonico</a:t>
            </a:r>
            <a:endParaRPr lang="it-IT" sz="2400" dirty="0">
              <a:solidFill>
                <a:srgbClr val="FF0000"/>
              </a:solidFill>
              <a:latin typeface="Comic Sans MS"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fuoriditesta.it/umorismo/immagini/divertenti/napoleone_dinosauro.jpg"/>
          <p:cNvPicPr>
            <a:picLocks noChangeAspect="1" noChangeArrowheads="1"/>
          </p:cNvPicPr>
          <p:nvPr/>
        </p:nvPicPr>
        <p:blipFill>
          <a:blip r:embed="rId2" cstate="print"/>
          <a:srcRect/>
          <a:stretch>
            <a:fillRect/>
          </a:stretch>
        </p:blipFill>
        <p:spPr bwMode="auto">
          <a:xfrm>
            <a:off x="3419872" y="404664"/>
            <a:ext cx="5124450" cy="6000750"/>
          </a:xfrm>
          <a:prstGeom prst="rect">
            <a:avLst/>
          </a:prstGeom>
          <a:noFill/>
        </p:spPr>
      </p:pic>
      <p:sp>
        <p:nvSpPr>
          <p:cNvPr id="5" name="Rettangolo 4"/>
          <p:cNvSpPr/>
          <p:nvPr/>
        </p:nvSpPr>
        <p:spPr>
          <a:xfrm>
            <a:off x="971600" y="2924944"/>
            <a:ext cx="131959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fine</a:t>
            </a:r>
            <a:endParaRPr lang="it-IT"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lnx.fantasylands.net/aiuto-dislessia/wp-content/gallery/leuropa-napoleonica-2-media/4-leta-napoleonica-mappa-concettuale.png"/>
          <p:cNvPicPr>
            <a:picLocks noChangeAspect="1" noChangeArrowheads="1"/>
          </p:cNvPicPr>
          <p:nvPr/>
        </p:nvPicPr>
        <p:blipFill>
          <a:blip r:embed="rId2" cstate="print"/>
          <a:srcRect/>
          <a:stretch>
            <a:fillRect/>
          </a:stretch>
        </p:blipFill>
        <p:spPr bwMode="auto">
          <a:xfrm>
            <a:off x="611560" y="404664"/>
            <a:ext cx="7896225" cy="60007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467544" y="342528"/>
            <a:ext cx="828092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FF0000"/>
                </a:solidFill>
                <a:effectLst/>
                <a:latin typeface="Comic Sans MS" pitchFamily="66" charset="0"/>
                <a:cs typeface="Arial" charset="0"/>
              </a:rPr>
              <a:t>Il prestigio di Napoleone dopo queste vittorie cresceva continuamente.</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FF0000"/>
                </a:solidFill>
                <a:effectLst/>
                <a:latin typeface="Comic Sans MS" pitchFamily="66" charset="0"/>
                <a:cs typeface="Arial" charset="0"/>
              </a:rPr>
              <a:t>Consapevole che il nemico più pericoloso della Francia era l'Inghilterra, Napoleone organizzò una </a:t>
            </a:r>
            <a:r>
              <a:rPr kumimoji="0" lang="it-IT" sz="2000" b="0" i="0" u="none" strike="noStrike" cap="none" normalizeH="0" baseline="0" dirty="0" smtClean="0">
                <a:ln>
                  <a:noFill/>
                </a:ln>
                <a:solidFill>
                  <a:schemeClr val="accent4">
                    <a:lumMod val="75000"/>
                  </a:schemeClr>
                </a:solidFill>
                <a:effectLst/>
                <a:latin typeface="Comic Sans MS" pitchFamily="66" charset="0"/>
                <a:cs typeface="Arial" charset="0"/>
              </a:rPr>
              <a:t>spedizione in Egitto</a:t>
            </a:r>
            <a:r>
              <a:rPr kumimoji="0" lang="it-IT" sz="2000" b="0" i="0" u="none" strike="noStrike" cap="none" normalizeH="0" baseline="0" dirty="0" smtClean="0">
                <a:ln>
                  <a:noFill/>
                </a:ln>
                <a:solidFill>
                  <a:srgbClr val="FF0000"/>
                </a:solidFill>
                <a:effectLst/>
                <a:latin typeface="Comic Sans MS" pitchFamily="66" charset="0"/>
                <a:cs typeface="Arial" charset="0"/>
              </a:rPr>
              <a:t>, per interrompere gli importanti commerci inglesi con l’India.</a:t>
            </a:r>
            <a:br>
              <a:rPr kumimoji="0" lang="it-IT" sz="2000" b="0" i="0" u="none" strike="noStrike" cap="none" normalizeH="0" baseline="0" dirty="0" smtClean="0">
                <a:ln>
                  <a:noFill/>
                </a:ln>
                <a:solidFill>
                  <a:srgbClr val="FF0000"/>
                </a:solidFill>
                <a:effectLst/>
                <a:latin typeface="Comic Sans MS" pitchFamily="66" charset="0"/>
                <a:cs typeface="Arial" charset="0"/>
              </a:rPr>
            </a:br>
            <a:r>
              <a:rPr kumimoji="0" lang="it-IT" sz="2000" b="0" i="0" u="none" strike="noStrike" cap="none" normalizeH="0" baseline="0" dirty="0" smtClean="0">
                <a:ln>
                  <a:noFill/>
                </a:ln>
                <a:solidFill>
                  <a:srgbClr val="FF0000"/>
                </a:solidFill>
                <a:effectLst/>
                <a:latin typeface="Comic Sans MS" pitchFamily="66" charset="0"/>
                <a:cs typeface="Arial" charset="0"/>
              </a:rPr>
              <a:t>Sulla terraferma l'esercito guidato da Bonaparte ebbe la meglio, ma la flotta francese, che doveva assicurare il rifornimento dell'esercito, venne sconfitta dalla flotta inglese, guidata dal famoso ammiraglio </a:t>
            </a:r>
            <a:r>
              <a:rPr kumimoji="0" lang="it-IT" sz="2000" b="0" i="0" u="none" strike="noStrike" cap="none" normalizeH="0" baseline="0" dirty="0" smtClean="0">
                <a:ln>
                  <a:noFill/>
                </a:ln>
                <a:solidFill>
                  <a:schemeClr val="accent4">
                    <a:lumMod val="75000"/>
                  </a:schemeClr>
                </a:solidFill>
                <a:effectLst/>
                <a:latin typeface="Comic Sans MS" pitchFamily="66" charset="0"/>
                <a:cs typeface="Arial" charset="0"/>
              </a:rPr>
              <a:t>Nelson</a:t>
            </a:r>
            <a:r>
              <a:rPr kumimoji="0" lang="it-IT" sz="2000" b="0" i="0" u="none" strike="noStrike" cap="none" normalizeH="0" baseline="0" dirty="0" smtClean="0">
                <a:ln>
                  <a:noFill/>
                </a:ln>
                <a:solidFill>
                  <a:srgbClr val="FF0000"/>
                </a:solidFill>
                <a:effectLst/>
                <a:latin typeface="Comic Sans MS" pitchFamily="66" charset="0"/>
                <a:cs typeface="Arial" charset="0"/>
              </a:rPr>
              <a:t>. Nel frattempo senza Napoleone i francesi vennero</a:t>
            </a:r>
            <a:r>
              <a:rPr kumimoji="0" lang="it-IT" sz="2000" b="0" i="0" u="none" strike="noStrike" cap="none" normalizeH="0" dirty="0" smtClean="0">
                <a:ln>
                  <a:noFill/>
                </a:ln>
                <a:solidFill>
                  <a:srgbClr val="FF0000"/>
                </a:solidFill>
                <a:effectLst/>
                <a:latin typeface="Comic Sans MS" pitchFamily="66" charset="0"/>
                <a:cs typeface="Arial" charset="0"/>
              </a:rPr>
              <a:t> sconfitti in Italia, che fu riconquistata dall’Austria</a:t>
            </a:r>
            <a:r>
              <a:rPr kumimoji="0" lang="it-IT" sz="2000" b="0" i="0" u="none" strike="noStrike" cap="none" normalizeH="0" baseline="0" dirty="0" smtClean="0">
                <a:ln>
                  <a:noFill/>
                </a:ln>
                <a:solidFill>
                  <a:srgbClr val="FF0000"/>
                </a:solidFill>
                <a:effectLst/>
                <a:latin typeface="Comic Sans MS" pitchFamily="66" charset="0"/>
                <a:cs typeface="Arial" charset="0"/>
              </a:rPr>
              <a:t> </a:t>
            </a:r>
          </a:p>
        </p:txBody>
      </p:sp>
      <p:sp>
        <p:nvSpPr>
          <p:cNvPr id="24578" name="AutoShape 2" descr="Napoleone in Egitto"/>
          <p:cNvSpPr>
            <a:spLocks noChangeAspect="1" noChangeArrowheads="1"/>
          </p:cNvSpPr>
          <p:nvPr/>
        </p:nvSpPr>
        <p:spPr bwMode="auto">
          <a:xfrm>
            <a:off x="155575" y="-49371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4580" name="Picture 4" descr="Napoleone in Egitto"/>
          <p:cNvPicPr>
            <a:picLocks noChangeAspect="1" noChangeArrowheads="1"/>
          </p:cNvPicPr>
          <p:nvPr/>
        </p:nvPicPr>
        <p:blipFill>
          <a:blip r:embed="rId2" cstate="print"/>
          <a:srcRect/>
          <a:stretch>
            <a:fillRect/>
          </a:stretch>
        </p:blipFill>
        <p:spPr bwMode="auto">
          <a:xfrm>
            <a:off x="4788024" y="4077072"/>
            <a:ext cx="4027405" cy="2508498"/>
          </a:xfrm>
          <a:prstGeom prst="rect">
            <a:avLst/>
          </a:prstGeom>
          <a:noFill/>
        </p:spPr>
      </p:pic>
      <p:pic>
        <p:nvPicPr>
          <p:cNvPr id="15362" name="Picture 2" descr="http://digilander.libero.it/shinano/Battaglienavali/abukir/foto/blowedup.jpg"/>
          <p:cNvPicPr>
            <a:picLocks noChangeAspect="1" noChangeArrowheads="1"/>
          </p:cNvPicPr>
          <p:nvPr/>
        </p:nvPicPr>
        <p:blipFill>
          <a:blip r:embed="rId3" cstate="print"/>
          <a:srcRect/>
          <a:stretch>
            <a:fillRect/>
          </a:stretch>
        </p:blipFill>
        <p:spPr bwMode="auto">
          <a:xfrm>
            <a:off x="611560" y="3861048"/>
            <a:ext cx="4093468" cy="287432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garzantiscuola.scuola.com/contents/vol2/maps/8.gif"/>
          <p:cNvPicPr>
            <a:picLocks noChangeAspect="1" noChangeArrowheads="1"/>
          </p:cNvPicPr>
          <p:nvPr/>
        </p:nvPicPr>
        <p:blipFill>
          <a:blip r:embed="rId2" cstate="print"/>
          <a:srcRect/>
          <a:stretch>
            <a:fillRect/>
          </a:stretch>
        </p:blipFill>
        <p:spPr bwMode="auto">
          <a:xfrm>
            <a:off x="3563888" y="620688"/>
            <a:ext cx="5314950" cy="6000750"/>
          </a:xfrm>
          <a:prstGeom prst="rect">
            <a:avLst/>
          </a:prstGeom>
          <a:noFill/>
        </p:spPr>
      </p:pic>
      <p:sp>
        <p:nvSpPr>
          <p:cNvPr id="3" name="CasellaDiTesto 2"/>
          <p:cNvSpPr txBox="1"/>
          <p:nvPr/>
        </p:nvSpPr>
        <p:spPr>
          <a:xfrm>
            <a:off x="323528" y="1412776"/>
            <a:ext cx="2952328" cy="4093428"/>
          </a:xfrm>
          <a:prstGeom prst="rect">
            <a:avLst/>
          </a:prstGeom>
          <a:noFill/>
        </p:spPr>
        <p:txBody>
          <a:bodyPr wrap="square" rtlCol="0">
            <a:spAutoFit/>
          </a:bodyPr>
          <a:lstStyle/>
          <a:p>
            <a:r>
              <a:rPr lang="it-IT" sz="2000" dirty="0" smtClean="0">
                <a:solidFill>
                  <a:srgbClr val="FF0000"/>
                </a:solidFill>
                <a:latin typeface="Comic Sans MS" pitchFamily="66" charset="0"/>
              </a:rPr>
              <a:t>Le repubbliche italiane alla fine del ‘700:</a:t>
            </a:r>
          </a:p>
          <a:p>
            <a:pPr>
              <a:buFont typeface="Arial" pitchFamily="34" charset="0"/>
              <a:buChar char="•"/>
            </a:pPr>
            <a:r>
              <a:rPr lang="it-IT" sz="2000" dirty="0" smtClean="0">
                <a:solidFill>
                  <a:srgbClr val="FF0000"/>
                </a:solidFill>
                <a:latin typeface="Comic Sans MS" pitchFamily="66" charset="0"/>
              </a:rPr>
              <a:t>Cisalpina</a:t>
            </a:r>
          </a:p>
          <a:p>
            <a:pPr>
              <a:buFont typeface="Arial" pitchFamily="34" charset="0"/>
              <a:buChar char="•"/>
            </a:pPr>
            <a:r>
              <a:rPr lang="it-IT" sz="2000" dirty="0" smtClean="0">
                <a:solidFill>
                  <a:srgbClr val="FF0000"/>
                </a:solidFill>
                <a:latin typeface="Comic Sans MS" pitchFamily="66" charset="0"/>
              </a:rPr>
              <a:t>Ligure</a:t>
            </a:r>
          </a:p>
          <a:p>
            <a:pPr>
              <a:buFont typeface="Arial" pitchFamily="34" charset="0"/>
              <a:buChar char="•"/>
            </a:pPr>
            <a:r>
              <a:rPr lang="it-IT" sz="2000" dirty="0" smtClean="0">
                <a:solidFill>
                  <a:srgbClr val="FF0000"/>
                </a:solidFill>
                <a:latin typeface="Comic Sans MS" pitchFamily="66" charset="0"/>
              </a:rPr>
              <a:t>Romana</a:t>
            </a:r>
          </a:p>
          <a:p>
            <a:pPr>
              <a:buFont typeface="Arial" pitchFamily="34" charset="0"/>
              <a:buChar char="•"/>
            </a:pPr>
            <a:r>
              <a:rPr lang="it-IT" sz="2000" dirty="0" smtClean="0">
                <a:solidFill>
                  <a:srgbClr val="FF0000"/>
                </a:solidFill>
                <a:latin typeface="Comic Sans MS" pitchFamily="66" charset="0"/>
              </a:rPr>
              <a:t>Partenopea</a:t>
            </a:r>
          </a:p>
          <a:p>
            <a:pPr>
              <a:buFont typeface="Arial" pitchFamily="34" charset="0"/>
              <a:buChar char="•"/>
            </a:pPr>
            <a:endParaRPr lang="it-IT" sz="2000" dirty="0" smtClean="0">
              <a:solidFill>
                <a:srgbClr val="FF0000"/>
              </a:solidFill>
              <a:latin typeface="Comic Sans MS" pitchFamily="66" charset="0"/>
            </a:endParaRPr>
          </a:p>
          <a:p>
            <a:r>
              <a:rPr lang="it-IT" sz="2000" dirty="0" smtClean="0">
                <a:solidFill>
                  <a:srgbClr val="FF0000"/>
                </a:solidFill>
                <a:latin typeface="Comic Sans MS" pitchFamily="66" charset="0"/>
              </a:rPr>
              <a:t>Dopo le sconfitte francesi in Egitto, esse vennero stroncate dall’Austria che ripristinò i vecchi governi</a:t>
            </a:r>
            <a:endParaRPr lang="it-IT" sz="2000" dirty="0">
              <a:solidFill>
                <a:srgbClr val="FF0000"/>
              </a:solidFill>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88640"/>
            <a:ext cx="8568952" cy="2246769"/>
          </a:xfrm>
          <a:prstGeom prst="rect">
            <a:avLst/>
          </a:prstGeom>
        </p:spPr>
        <p:txBody>
          <a:bodyPr wrap="square">
            <a:spAutoFit/>
          </a:bodyPr>
          <a:lstStyle/>
          <a:p>
            <a:r>
              <a:rPr lang="it-IT" sz="2000" dirty="0" smtClean="0">
                <a:solidFill>
                  <a:srgbClr val="FF0000"/>
                </a:solidFill>
                <a:latin typeface="Comic Sans MS" pitchFamily="66" charset="0"/>
              </a:rPr>
              <a:t>Nonostante la sconfitta, la fama di Napoleone presso l'esercito e la popolazione era aumentata, mentre il governo, guidato dal Direttorio, era in crisi. Di questa situazione approfittò Napoleone per prendere il potere con un </a:t>
            </a:r>
            <a:r>
              <a:rPr lang="it-IT" sz="2000" dirty="0" smtClean="0">
                <a:solidFill>
                  <a:schemeClr val="accent4">
                    <a:lumMod val="75000"/>
                  </a:schemeClr>
                </a:solidFill>
                <a:latin typeface="Comic Sans MS" pitchFamily="66" charset="0"/>
              </a:rPr>
              <a:t>colpo di stato</a:t>
            </a:r>
            <a:r>
              <a:rPr lang="it-IT" sz="2000" dirty="0" smtClean="0">
                <a:solidFill>
                  <a:srgbClr val="FF0000"/>
                </a:solidFill>
                <a:latin typeface="Comic Sans MS" pitchFamily="66" charset="0"/>
              </a:rPr>
              <a:t>: inizialmente fu nominato primo console; poi, dopo aver nuovamente riconquistato l’Italia e avere sconfitto più volte gli eserciti avversari, riuniti nelle varie coalizioni, nel 1804 si fece nominare </a:t>
            </a:r>
            <a:r>
              <a:rPr lang="it-IT" sz="2000" dirty="0" smtClean="0">
                <a:solidFill>
                  <a:schemeClr val="accent4">
                    <a:lumMod val="75000"/>
                  </a:schemeClr>
                </a:solidFill>
                <a:latin typeface="Comic Sans MS" pitchFamily="66" charset="0"/>
              </a:rPr>
              <a:t>imperatore</a:t>
            </a:r>
            <a:r>
              <a:rPr lang="it-IT" sz="2000" dirty="0" smtClean="0">
                <a:solidFill>
                  <a:srgbClr val="FF0000"/>
                </a:solidFill>
                <a:latin typeface="Comic Sans MS" pitchFamily="66" charset="0"/>
              </a:rPr>
              <a:t> (fu incoronato dal papa). </a:t>
            </a:r>
            <a:endParaRPr lang="it-IT" sz="2000" dirty="0">
              <a:solidFill>
                <a:srgbClr val="FF0000"/>
              </a:solidFill>
              <a:latin typeface="Comic Sans MS" pitchFamily="66" charset="0"/>
            </a:endParaRPr>
          </a:p>
        </p:txBody>
      </p:sp>
      <p:pic>
        <p:nvPicPr>
          <p:cNvPr id="13316" name="Picture 4" descr="http://www.artinvest2000.com/david_consacrazione-napoleone.jpg"/>
          <p:cNvPicPr>
            <a:picLocks noChangeAspect="1" noChangeArrowheads="1"/>
          </p:cNvPicPr>
          <p:nvPr/>
        </p:nvPicPr>
        <p:blipFill>
          <a:blip r:embed="rId2" cstate="print"/>
          <a:srcRect/>
          <a:stretch>
            <a:fillRect/>
          </a:stretch>
        </p:blipFill>
        <p:spPr bwMode="auto">
          <a:xfrm>
            <a:off x="3275856" y="2780928"/>
            <a:ext cx="5737151" cy="3603594"/>
          </a:xfrm>
          <a:prstGeom prst="rect">
            <a:avLst/>
          </a:prstGeom>
          <a:noFill/>
        </p:spPr>
      </p:pic>
      <p:pic>
        <p:nvPicPr>
          <p:cNvPr id="13318" name="Picture 6" descr="http://ilpiccolo.gelocal.it/polopoly_fs/1.5287706.1340150754%21/httpImage/image._gen/derivatives/landscape_250/image."/>
          <p:cNvPicPr>
            <a:picLocks noChangeAspect="1" noChangeArrowheads="1"/>
          </p:cNvPicPr>
          <p:nvPr/>
        </p:nvPicPr>
        <p:blipFill>
          <a:blip r:embed="rId3" cstate="print"/>
          <a:srcRect/>
          <a:stretch>
            <a:fillRect/>
          </a:stretch>
        </p:blipFill>
        <p:spPr bwMode="auto">
          <a:xfrm>
            <a:off x="467544" y="2564904"/>
            <a:ext cx="2381250" cy="393382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xoomer.virgilio.it/edalmagg/NapoleoneBonaparte.jpg"/>
          <p:cNvPicPr>
            <a:picLocks noChangeAspect="1" noChangeArrowheads="1"/>
          </p:cNvPicPr>
          <p:nvPr/>
        </p:nvPicPr>
        <p:blipFill>
          <a:blip r:embed="rId2" cstate="print"/>
          <a:srcRect/>
          <a:stretch>
            <a:fillRect/>
          </a:stretch>
        </p:blipFill>
        <p:spPr bwMode="auto">
          <a:xfrm>
            <a:off x="5436096" y="44624"/>
            <a:ext cx="2605739" cy="3072805"/>
          </a:xfrm>
          <a:prstGeom prst="rect">
            <a:avLst/>
          </a:prstGeom>
          <a:noFill/>
        </p:spPr>
      </p:pic>
      <p:sp>
        <p:nvSpPr>
          <p:cNvPr id="3" name="CasellaDiTesto 2"/>
          <p:cNvSpPr txBox="1"/>
          <p:nvPr/>
        </p:nvSpPr>
        <p:spPr>
          <a:xfrm>
            <a:off x="107504" y="620688"/>
            <a:ext cx="4320480" cy="5324535"/>
          </a:xfrm>
          <a:prstGeom prst="rect">
            <a:avLst/>
          </a:prstGeom>
          <a:noFill/>
        </p:spPr>
        <p:txBody>
          <a:bodyPr wrap="square" rtlCol="0">
            <a:spAutoFit/>
          </a:bodyPr>
          <a:lstStyle/>
          <a:p>
            <a:r>
              <a:rPr lang="it-IT" sz="2000" dirty="0" smtClean="0">
                <a:solidFill>
                  <a:srgbClr val="FF0000"/>
                </a:solidFill>
                <a:latin typeface="Comic Sans MS" pitchFamily="66" charset="0"/>
              </a:rPr>
              <a:t>Anche dopo la nomina a imperatore di Napoleone, le guerre tra Francia e le diverse coalizioni anti-francesi continuarono.</a:t>
            </a:r>
          </a:p>
          <a:p>
            <a:r>
              <a:rPr lang="it-IT" sz="2000" dirty="0" smtClean="0">
                <a:solidFill>
                  <a:srgbClr val="FF0000"/>
                </a:solidFill>
                <a:latin typeface="Comic Sans MS" pitchFamily="66" charset="0"/>
              </a:rPr>
              <a:t>Dal 1805 al 1812 Napoleone sconfisse in numerose battaglie terrestri i vari eserciti che gli si opposero. Grazie a queste </a:t>
            </a:r>
            <a:r>
              <a:rPr lang="it-IT" sz="2000" dirty="0" smtClean="0">
                <a:solidFill>
                  <a:schemeClr val="accent4">
                    <a:lumMod val="75000"/>
                  </a:schemeClr>
                </a:solidFill>
                <a:latin typeface="Comic Sans MS" pitchFamily="66" charset="0"/>
              </a:rPr>
              <a:t>vittorie</a:t>
            </a:r>
            <a:r>
              <a:rPr lang="it-IT" sz="2000" dirty="0" smtClean="0">
                <a:solidFill>
                  <a:srgbClr val="FF0000"/>
                </a:solidFill>
                <a:latin typeface="Comic Sans MS" pitchFamily="66" charset="0"/>
              </a:rPr>
              <a:t> tra il 1811 e il 1812 si trovò a dominare di fatto quasi tutta l’Europa (ad eccezione di Russia e Inghilterra).</a:t>
            </a:r>
          </a:p>
          <a:p>
            <a:r>
              <a:rPr lang="it-IT" sz="2000" dirty="0" smtClean="0">
                <a:solidFill>
                  <a:srgbClr val="FF0000"/>
                </a:solidFill>
                <a:latin typeface="Comic Sans MS" pitchFamily="66" charset="0"/>
              </a:rPr>
              <a:t>In molti stati sistemò come sovrani dei suoi parenti (tra i fratelli Luigi divenne re d’Olanda, Girolamo re di </a:t>
            </a:r>
            <a:r>
              <a:rPr lang="it-IT" sz="2000" dirty="0" err="1" smtClean="0">
                <a:solidFill>
                  <a:srgbClr val="FF0000"/>
                </a:solidFill>
                <a:latin typeface="Comic Sans MS" pitchFamily="66" charset="0"/>
              </a:rPr>
              <a:t>Westfalia</a:t>
            </a:r>
            <a:r>
              <a:rPr lang="it-IT" sz="2000" dirty="0" smtClean="0">
                <a:solidFill>
                  <a:srgbClr val="FF0000"/>
                </a:solidFill>
                <a:latin typeface="Comic Sans MS" pitchFamily="66" charset="0"/>
              </a:rPr>
              <a:t>, in Germania, Giuseppe re di Spagna)</a:t>
            </a:r>
            <a:endParaRPr lang="it-IT" sz="2000" dirty="0">
              <a:solidFill>
                <a:srgbClr val="FF0000"/>
              </a:solidFill>
              <a:latin typeface="Comic Sans MS" pitchFamily="66" charset="0"/>
            </a:endParaRPr>
          </a:p>
        </p:txBody>
      </p:sp>
      <p:pic>
        <p:nvPicPr>
          <p:cNvPr id="14338" name="Picture 2" descr="http://napoleoneeilsuotempo.files.wordpress.com/2012/10/dsc00209.jpg"/>
          <p:cNvPicPr>
            <a:picLocks noChangeAspect="1" noChangeArrowheads="1"/>
          </p:cNvPicPr>
          <p:nvPr/>
        </p:nvPicPr>
        <p:blipFill>
          <a:blip r:embed="rId3" cstate="print"/>
          <a:srcRect/>
          <a:stretch>
            <a:fillRect/>
          </a:stretch>
        </p:blipFill>
        <p:spPr bwMode="auto">
          <a:xfrm>
            <a:off x="4932040" y="3212976"/>
            <a:ext cx="3569393" cy="355247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digilander.libero.it/shinano/Battaglienavali/trafalgar/battaglia%203.jpg"/>
          <p:cNvPicPr>
            <a:picLocks noChangeAspect="1" noChangeArrowheads="1"/>
          </p:cNvPicPr>
          <p:nvPr/>
        </p:nvPicPr>
        <p:blipFill>
          <a:blip r:embed="rId2" cstate="print"/>
          <a:srcRect/>
          <a:stretch>
            <a:fillRect/>
          </a:stretch>
        </p:blipFill>
        <p:spPr bwMode="auto">
          <a:xfrm>
            <a:off x="5508104" y="1844824"/>
            <a:ext cx="3419872" cy="2025243"/>
          </a:xfrm>
          <a:prstGeom prst="rect">
            <a:avLst/>
          </a:prstGeom>
          <a:noFill/>
        </p:spPr>
      </p:pic>
      <p:pic>
        <p:nvPicPr>
          <p:cNvPr id="25604" name="Picture 4" descr="http://www.arsbellica.it/pagine/moderna/Trafalgar/trafalgar2.jpg"/>
          <p:cNvPicPr>
            <a:picLocks noChangeAspect="1" noChangeArrowheads="1"/>
          </p:cNvPicPr>
          <p:nvPr/>
        </p:nvPicPr>
        <p:blipFill>
          <a:blip r:embed="rId3" cstate="print"/>
          <a:srcRect/>
          <a:stretch>
            <a:fillRect/>
          </a:stretch>
        </p:blipFill>
        <p:spPr bwMode="auto">
          <a:xfrm>
            <a:off x="107504" y="3429000"/>
            <a:ext cx="3881636" cy="2836580"/>
          </a:xfrm>
          <a:prstGeom prst="rect">
            <a:avLst/>
          </a:prstGeom>
          <a:noFill/>
        </p:spPr>
      </p:pic>
      <p:pic>
        <p:nvPicPr>
          <p:cNvPr id="25606" name="Picture 6" descr="http://cache2.allpostersimages.com/p/LRG/65/6504/UGV6100Z/posters/english-la-battaglia-di-trafalgar.jpg"/>
          <p:cNvPicPr>
            <a:picLocks noChangeAspect="1" noChangeArrowheads="1"/>
          </p:cNvPicPr>
          <p:nvPr/>
        </p:nvPicPr>
        <p:blipFill>
          <a:blip r:embed="rId4" cstate="print"/>
          <a:srcRect/>
          <a:stretch>
            <a:fillRect/>
          </a:stretch>
        </p:blipFill>
        <p:spPr bwMode="auto">
          <a:xfrm>
            <a:off x="6444208" y="4077072"/>
            <a:ext cx="2564904" cy="2564904"/>
          </a:xfrm>
          <a:prstGeom prst="rect">
            <a:avLst/>
          </a:prstGeom>
          <a:noFill/>
        </p:spPr>
      </p:pic>
      <p:pic>
        <p:nvPicPr>
          <p:cNvPr id="25608" name="Picture 8" descr="http://i56.tinypic.com/33z9r12.jpg"/>
          <p:cNvPicPr>
            <a:picLocks noChangeAspect="1" noChangeArrowheads="1"/>
          </p:cNvPicPr>
          <p:nvPr/>
        </p:nvPicPr>
        <p:blipFill>
          <a:blip r:embed="rId5" cstate="print"/>
          <a:srcRect/>
          <a:stretch>
            <a:fillRect/>
          </a:stretch>
        </p:blipFill>
        <p:spPr bwMode="auto">
          <a:xfrm>
            <a:off x="251520" y="188640"/>
            <a:ext cx="3261741" cy="2469457"/>
          </a:xfrm>
          <a:prstGeom prst="rect">
            <a:avLst/>
          </a:prstGeom>
          <a:noFill/>
        </p:spPr>
      </p:pic>
      <p:pic>
        <p:nvPicPr>
          <p:cNvPr id="25610" name="Picture 10" descr="http://www.tg1.rai.it/dl/img/2012/12/260x01355264281848Horatio_Nelson.jpg"/>
          <p:cNvPicPr>
            <a:picLocks noChangeAspect="1" noChangeArrowheads="1"/>
          </p:cNvPicPr>
          <p:nvPr/>
        </p:nvPicPr>
        <p:blipFill>
          <a:blip r:embed="rId6" cstate="print"/>
          <a:srcRect/>
          <a:stretch>
            <a:fillRect/>
          </a:stretch>
        </p:blipFill>
        <p:spPr bwMode="auto">
          <a:xfrm>
            <a:off x="4139952" y="3933056"/>
            <a:ext cx="2230149" cy="2712344"/>
          </a:xfrm>
          <a:prstGeom prst="rect">
            <a:avLst/>
          </a:prstGeom>
          <a:noFill/>
        </p:spPr>
      </p:pic>
      <p:sp>
        <p:nvSpPr>
          <p:cNvPr id="7" name="CasellaDiTesto 6"/>
          <p:cNvSpPr txBox="1"/>
          <p:nvPr/>
        </p:nvSpPr>
        <p:spPr>
          <a:xfrm>
            <a:off x="4031432" y="116632"/>
            <a:ext cx="5112568" cy="1938992"/>
          </a:xfrm>
          <a:prstGeom prst="rect">
            <a:avLst/>
          </a:prstGeom>
          <a:noFill/>
        </p:spPr>
        <p:txBody>
          <a:bodyPr wrap="square" rtlCol="0">
            <a:spAutoFit/>
          </a:bodyPr>
          <a:lstStyle/>
          <a:p>
            <a:r>
              <a:rPr lang="it-IT" sz="2000" dirty="0" smtClean="0">
                <a:solidFill>
                  <a:srgbClr val="FF0000"/>
                </a:solidFill>
                <a:latin typeface="Comic Sans MS" pitchFamily="66" charset="0"/>
              </a:rPr>
              <a:t>Soltanto sul mare Napoleone non riuscì mai a sconfiggere gli inglesi. Anzi nel 1805 a </a:t>
            </a:r>
            <a:r>
              <a:rPr lang="it-IT" sz="2000" dirty="0" smtClean="0">
                <a:solidFill>
                  <a:schemeClr val="accent1">
                    <a:lumMod val="75000"/>
                  </a:schemeClr>
                </a:solidFill>
                <a:latin typeface="Comic Sans MS" pitchFamily="66" charset="0"/>
              </a:rPr>
              <a:t>Trafalgar</a:t>
            </a:r>
            <a:r>
              <a:rPr lang="it-IT" sz="2000" dirty="0" smtClean="0">
                <a:solidFill>
                  <a:srgbClr val="FF0000"/>
                </a:solidFill>
                <a:latin typeface="Comic Sans MS" pitchFamily="66" charset="0"/>
              </a:rPr>
              <a:t>, l’ammiraglio Nelson ottenne una clamorosa vittoria contro la flotta francese (ma morì durante la battaglia)</a:t>
            </a:r>
            <a:endParaRPr lang="it-IT" sz="2000" dirty="0">
              <a:solidFill>
                <a:srgbClr val="FF0000"/>
              </a:solidFill>
              <a:latin typeface="Comic Sans M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indire.it/immagini/immag/tstsga/ts953v5-56.jpg"/>
          <p:cNvPicPr>
            <a:picLocks noChangeAspect="1" noChangeArrowheads="1"/>
          </p:cNvPicPr>
          <p:nvPr/>
        </p:nvPicPr>
        <p:blipFill>
          <a:blip r:embed="rId2" cstate="print"/>
          <a:srcRect/>
          <a:stretch>
            <a:fillRect/>
          </a:stretch>
        </p:blipFill>
        <p:spPr bwMode="auto">
          <a:xfrm>
            <a:off x="323528" y="908720"/>
            <a:ext cx="8492824" cy="5605265"/>
          </a:xfrm>
          <a:prstGeom prst="rect">
            <a:avLst/>
          </a:prstGeom>
          <a:noFill/>
        </p:spPr>
      </p:pic>
      <p:sp>
        <p:nvSpPr>
          <p:cNvPr id="3" name="CasellaDiTesto 2"/>
          <p:cNvSpPr txBox="1"/>
          <p:nvPr/>
        </p:nvSpPr>
        <p:spPr>
          <a:xfrm>
            <a:off x="1763688" y="260648"/>
            <a:ext cx="4896544" cy="400110"/>
          </a:xfrm>
          <a:prstGeom prst="rect">
            <a:avLst/>
          </a:prstGeom>
          <a:noFill/>
        </p:spPr>
        <p:txBody>
          <a:bodyPr wrap="square" rtlCol="0">
            <a:spAutoFit/>
          </a:bodyPr>
          <a:lstStyle/>
          <a:p>
            <a:r>
              <a:rPr lang="it-IT" sz="2000" dirty="0" smtClean="0">
                <a:solidFill>
                  <a:srgbClr val="FF0000"/>
                </a:solidFill>
                <a:latin typeface="Comic Sans MS" pitchFamily="66" charset="0"/>
              </a:rPr>
              <a:t>L’Europa sotto il dominio francese</a:t>
            </a:r>
            <a:endParaRPr lang="it-IT" sz="2000" dirty="0">
              <a:solidFill>
                <a:srgbClr val="FF0000"/>
              </a:solidFill>
              <a:latin typeface="Comic Sans MS" pitchFamily="66" charset="0"/>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1020</Words>
  <Application>Microsoft Office PowerPoint</Application>
  <PresentationFormat>Presentazione su schermo (4:3)</PresentationFormat>
  <Paragraphs>45</Paragraphs>
  <Slides>21</Slides>
  <Notes>0</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Sandro e Linda</dc:creator>
  <cp:lastModifiedBy>Sandro e Linda</cp:lastModifiedBy>
  <cp:revision>57</cp:revision>
  <dcterms:created xsi:type="dcterms:W3CDTF">2013-04-30T20:01:11Z</dcterms:created>
  <dcterms:modified xsi:type="dcterms:W3CDTF">2013-05-07T21:14:50Z</dcterms:modified>
</cp:coreProperties>
</file>