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73" r:id="rId3"/>
    <p:sldId id="267" r:id="rId4"/>
    <p:sldId id="274" r:id="rId5"/>
    <p:sldId id="258" r:id="rId6"/>
    <p:sldId id="269" r:id="rId7"/>
    <p:sldId id="257" r:id="rId8"/>
    <p:sldId id="275" r:id="rId9"/>
    <p:sldId id="260" r:id="rId10"/>
    <p:sldId id="268" r:id="rId11"/>
    <p:sldId id="272" r:id="rId12"/>
    <p:sldId id="276" r:id="rId13"/>
    <p:sldId id="262" r:id="rId14"/>
    <p:sldId id="261" r:id="rId15"/>
    <p:sldId id="263" r:id="rId16"/>
    <p:sldId id="264" r:id="rId17"/>
    <p:sldId id="277" r:id="rId18"/>
    <p:sldId id="265" r:id="rId19"/>
    <p:sldId id="266" r:id="rId20"/>
    <p:sldId id="270" r:id="rId21"/>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94713" autoAdjust="0"/>
  </p:normalViewPr>
  <p:slideViewPr>
    <p:cSldViewPr>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8" d="100"/>
          <a:sy n="88" d="100"/>
        </p:scale>
        <p:origin x="-3822" y="-10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5D31CA9-0B87-479F-A01E-9A882B877906}" type="datetimeFigureOut">
              <a:rPr lang="it-IT" smtClean="0"/>
              <a:pPr/>
              <a:t>06/06/2013</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30CD042-9D61-41EB-B5B2-BF686CAD00E9}"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9387A603-DB79-4F2E-84B9-D47147A446F0}" type="datetimeFigureOut">
              <a:rPr lang="it-IT" smtClean="0"/>
              <a:pPr/>
              <a:t>06/06/2013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C0EEEE3-5347-47A5-A00D-4216D9C0DBCE}"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9387A603-DB79-4F2E-84B9-D47147A446F0}" type="datetimeFigureOut">
              <a:rPr lang="it-IT" smtClean="0"/>
              <a:pPr/>
              <a:t>06/06/2013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C0EEEE3-5347-47A5-A00D-4216D9C0DBCE}"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9387A603-DB79-4F2E-84B9-D47147A446F0}" type="datetimeFigureOut">
              <a:rPr lang="it-IT" smtClean="0"/>
              <a:pPr/>
              <a:t>06/06/2013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C0EEEE3-5347-47A5-A00D-4216D9C0DBCE}"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9387A603-DB79-4F2E-84B9-D47147A446F0}" type="datetimeFigureOut">
              <a:rPr lang="it-IT" smtClean="0"/>
              <a:pPr/>
              <a:t>06/06/2013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C0EEEE3-5347-47A5-A00D-4216D9C0DBCE}"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9387A603-DB79-4F2E-84B9-D47147A446F0}" type="datetimeFigureOut">
              <a:rPr lang="it-IT" smtClean="0"/>
              <a:pPr/>
              <a:t>06/06/2013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C0EEEE3-5347-47A5-A00D-4216D9C0DBCE}"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9387A603-DB79-4F2E-84B9-D47147A446F0}" type="datetimeFigureOut">
              <a:rPr lang="it-IT" smtClean="0"/>
              <a:pPr/>
              <a:t>06/06/2013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7C0EEEE3-5347-47A5-A00D-4216D9C0DBCE}"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9387A603-DB79-4F2E-84B9-D47147A446F0}" type="datetimeFigureOut">
              <a:rPr lang="it-IT" smtClean="0"/>
              <a:pPr/>
              <a:t>06/06/2013</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7C0EEEE3-5347-47A5-A00D-4216D9C0DBCE}"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9387A603-DB79-4F2E-84B9-D47147A446F0}" type="datetimeFigureOut">
              <a:rPr lang="it-IT" smtClean="0"/>
              <a:pPr/>
              <a:t>06/06/2013</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7C0EEEE3-5347-47A5-A00D-4216D9C0DBCE}"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9387A603-DB79-4F2E-84B9-D47147A446F0}" type="datetimeFigureOut">
              <a:rPr lang="it-IT" smtClean="0"/>
              <a:pPr/>
              <a:t>06/06/2013</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7C0EEEE3-5347-47A5-A00D-4216D9C0DBCE}"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9387A603-DB79-4F2E-84B9-D47147A446F0}" type="datetimeFigureOut">
              <a:rPr lang="it-IT" smtClean="0"/>
              <a:pPr/>
              <a:t>06/06/2013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7C0EEEE3-5347-47A5-A00D-4216D9C0DBCE}"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9387A603-DB79-4F2E-84B9-D47147A446F0}" type="datetimeFigureOut">
              <a:rPr lang="it-IT" smtClean="0"/>
              <a:pPr/>
              <a:t>06/06/2013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7C0EEEE3-5347-47A5-A00D-4216D9C0DBCE}"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87A603-DB79-4F2E-84B9-D47147A446F0}" type="datetimeFigureOut">
              <a:rPr lang="it-IT" smtClean="0"/>
              <a:pPr/>
              <a:t>06/06/2013</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0EEEE3-5347-47A5-A00D-4216D9C0DBCE}"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gif"/><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image" Target="../media/image26.jpeg"/></Relationships>
</file>

<file path=ppt/slides/_rels/slide1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 Id="rId5" Type="http://schemas.openxmlformats.org/officeDocument/2006/relationships/image" Target="../media/image31.jpeg"/><Relationship Id="rId4" Type="http://schemas.openxmlformats.org/officeDocument/2006/relationships/image" Target="../media/image30.jpeg"/></Relationships>
</file>

<file path=ppt/slides/_rels/slide1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gif"/></Relationships>
</file>

<file path=ppt/slides/_rels/slide1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g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2.g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7.xml"/><Relationship Id="rId5" Type="http://schemas.openxmlformats.org/officeDocument/2006/relationships/image" Target="../media/image48.jpeg"/><Relationship Id="rId4" Type="http://schemas.openxmlformats.org/officeDocument/2006/relationships/image" Target="../media/image47.jpeg"/></Relationships>
</file>

<file path=ppt/slides/_rels/slide1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7.xml"/><Relationship Id="rId4" Type="http://schemas.openxmlformats.org/officeDocument/2006/relationships/image" Target="../media/image51.gif"/></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0000"/>
            <a:lum/>
          </a:blip>
          <a:srcRect/>
          <a:stretch>
            <a:fillRect l="-11000" r="-11000"/>
          </a:stretch>
        </a:blipFill>
        <a:effectLst/>
      </p:bgPr>
    </p:bg>
    <p:spTree>
      <p:nvGrpSpPr>
        <p:cNvPr id="1" name=""/>
        <p:cNvGrpSpPr/>
        <p:nvPr/>
      </p:nvGrpSpPr>
      <p:grpSpPr>
        <a:xfrm>
          <a:off x="0" y="0"/>
          <a:ext cx="0" cy="0"/>
          <a:chOff x="0" y="0"/>
          <a:chExt cx="0" cy="0"/>
        </a:xfrm>
      </p:grpSpPr>
      <p:sp>
        <p:nvSpPr>
          <p:cNvPr id="5" name="CasellaDiTesto 4"/>
          <p:cNvSpPr txBox="1"/>
          <p:nvPr/>
        </p:nvSpPr>
        <p:spPr>
          <a:xfrm>
            <a:off x="827584" y="2060848"/>
            <a:ext cx="7272808" cy="1200329"/>
          </a:xfrm>
          <a:prstGeom prst="rect">
            <a:avLst/>
          </a:prstGeom>
          <a:noFill/>
        </p:spPr>
        <p:txBody>
          <a:bodyPr wrap="square" rtlCol="0">
            <a:spAutoFit/>
          </a:bodyPr>
          <a:lstStyle/>
          <a:p>
            <a:pPr algn="ctr"/>
            <a:r>
              <a:rPr lang="it-IT" sz="3600" b="1" dirty="0" smtClean="0">
                <a:solidFill>
                  <a:srgbClr val="FF0000"/>
                </a:solidFill>
              </a:rPr>
              <a:t>La diffusione dell’industria in Europa e la questione sociale</a:t>
            </a:r>
            <a:endParaRPr lang="it-IT" sz="3600" b="1" dirty="0">
              <a:solidFill>
                <a:srgbClr val="FF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http://kidslink.scuole.bo.it/ic6-bo/scuolainospedale/attivita/800/goz69.gif"/>
          <p:cNvPicPr>
            <a:picLocks noChangeAspect="1" noChangeArrowheads="1"/>
          </p:cNvPicPr>
          <p:nvPr/>
        </p:nvPicPr>
        <p:blipFill>
          <a:blip r:embed="rId2" cstate="print"/>
          <a:srcRect/>
          <a:stretch>
            <a:fillRect/>
          </a:stretch>
        </p:blipFill>
        <p:spPr bwMode="auto">
          <a:xfrm>
            <a:off x="539552" y="4005064"/>
            <a:ext cx="3429000" cy="2705100"/>
          </a:xfrm>
          <a:prstGeom prst="rect">
            <a:avLst/>
          </a:prstGeom>
          <a:noFill/>
        </p:spPr>
      </p:pic>
      <p:sp>
        <p:nvSpPr>
          <p:cNvPr id="5" name="CasellaDiTesto 4"/>
          <p:cNvSpPr txBox="1"/>
          <p:nvPr/>
        </p:nvSpPr>
        <p:spPr>
          <a:xfrm>
            <a:off x="2627784" y="116632"/>
            <a:ext cx="5472608" cy="461665"/>
          </a:xfrm>
          <a:prstGeom prst="rect">
            <a:avLst/>
          </a:prstGeom>
          <a:noFill/>
        </p:spPr>
        <p:txBody>
          <a:bodyPr wrap="square" rtlCol="0">
            <a:spAutoFit/>
          </a:bodyPr>
          <a:lstStyle/>
          <a:p>
            <a:r>
              <a:rPr lang="it-IT" sz="2400" dirty="0" smtClean="0">
                <a:solidFill>
                  <a:srgbClr val="FF0000"/>
                </a:solidFill>
              </a:rPr>
              <a:t>La classe operaia (il proletariato)</a:t>
            </a:r>
            <a:endParaRPr lang="it-IT" sz="2400" dirty="0">
              <a:solidFill>
                <a:srgbClr val="FF0000"/>
              </a:solidFill>
            </a:endParaRPr>
          </a:p>
        </p:txBody>
      </p:sp>
      <p:sp>
        <p:nvSpPr>
          <p:cNvPr id="6" name="CasellaDiTesto 5"/>
          <p:cNvSpPr txBox="1"/>
          <p:nvPr/>
        </p:nvSpPr>
        <p:spPr>
          <a:xfrm>
            <a:off x="611560" y="620688"/>
            <a:ext cx="7776864" cy="646331"/>
          </a:xfrm>
          <a:prstGeom prst="rect">
            <a:avLst/>
          </a:prstGeom>
          <a:noFill/>
        </p:spPr>
        <p:txBody>
          <a:bodyPr wrap="square" rtlCol="0">
            <a:spAutoFit/>
          </a:bodyPr>
          <a:lstStyle/>
          <a:p>
            <a:r>
              <a:rPr lang="it-IT" dirty="0" smtClean="0"/>
              <a:t>Nel sistema di fabbrica gli operai delle fabbriche (che </a:t>
            </a:r>
            <a:r>
              <a:rPr lang="it-IT" dirty="0" smtClean="0"/>
              <a:t>avevano solo la </a:t>
            </a:r>
            <a:r>
              <a:rPr lang="it-IT" dirty="0" smtClean="0"/>
              <a:t>forza delle loro braccia) ricevevano un salario in cambio del lavoro svolto</a:t>
            </a:r>
            <a:endParaRPr lang="it-IT" dirty="0"/>
          </a:p>
        </p:txBody>
      </p:sp>
      <p:pic>
        <p:nvPicPr>
          <p:cNvPr id="7" name="Picture 4" descr="http://2.bp.blogspot.com/_RQ0tOnOFa8c/S_4pJelUEDI/AAAAAAAAAWI/gUlt5BHFM1c/s1600/industrial-revolution.jpg"/>
          <p:cNvPicPr>
            <a:picLocks noChangeAspect="1" noChangeArrowheads="1"/>
          </p:cNvPicPr>
          <p:nvPr/>
        </p:nvPicPr>
        <p:blipFill>
          <a:blip r:embed="rId3" cstate="print"/>
          <a:srcRect/>
          <a:stretch>
            <a:fillRect/>
          </a:stretch>
        </p:blipFill>
        <p:spPr bwMode="auto">
          <a:xfrm>
            <a:off x="827584" y="1340768"/>
            <a:ext cx="3297358" cy="2446041"/>
          </a:xfrm>
          <a:prstGeom prst="rect">
            <a:avLst/>
          </a:prstGeom>
          <a:noFill/>
        </p:spPr>
      </p:pic>
      <p:pic>
        <p:nvPicPr>
          <p:cNvPr id="8" name="Picture 2" descr="http://www.lealidiermes.net/images/industrie2.jpg"/>
          <p:cNvPicPr>
            <a:picLocks noChangeAspect="1" noChangeArrowheads="1"/>
          </p:cNvPicPr>
          <p:nvPr/>
        </p:nvPicPr>
        <p:blipFill>
          <a:blip r:embed="rId4" cstate="print"/>
          <a:srcRect/>
          <a:stretch>
            <a:fillRect/>
          </a:stretch>
        </p:blipFill>
        <p:spPr bwMode="auto">
          <a:xfrm>
            <a:off x="4932040" y="1484784"/>
            <a:ext cx="2933700" cy="2981326"/>
          </a:xfrm>
          <a:prstGeom prst="rect">
            <a:avLst/>
          </a:prstGeom>
          <a:noFill/>
        </p:spPr>
      </p:pic>
      <p:pic>
        <p:nvPicPr>
          <p:cNvPr id="25604" name="Picture 4" descr="http://upload.wikimedia.org/wikipedia/commons/thumb/4/4a/Adolph_Menzel_-_Eisenwalzwerk_-_Google_Art_Project.jpg/300px-Adolph_Menzel_-_Eisenwalzwerk_-_Google_Art_Project.jpg"/>
          <p:cNvPicPr>
            <a:picLocks noChangeAspect="1" noChangeArrowheads="1"/>
          </p:cNvPicPr>
          <p:nvPr/>
        </p:nvPicPr>
        <p:blipFill>
          <a:blip r:embed="rId5" cstate="print"/>
          <a:srcRect/>
          <a:stretch>
            <a:fillRect/>
          </a:stretch>
        </p:blipFill>
        <p:spPr bwMode="auto">
          <a:xfrm>
            <a:off x="5076056" y="4725144"/>
            <a:ext cx="2857500" cy="1771651"/>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611560" y="188640"/>
            <a:ext cx="8064896" cy="1200329"/>
          </a:xfrm>
          <a:prstGeom prst="rect">
            <a:avLst/>
          </a:prstGeom>
          <a:noFill/>
        </p:spPr>
        <p:txBody>
          <a:bodyPr wrap="square" rtlCol="0">
            <a:spAutoFit/>
          </a:bodyPr>
          <a:lstStyle/>
          <a:p>
            <a:r>
              <a:rPr lang="it-IT" dirty="0" smtClean="0"/>
              <a:t>Le condizioni di vita e di lavoro degli operai (molti dei quali erano donne e bambini) erano durissime: salari bassi, orari lunghissimi (inizialmente anche 14-15 ore al giorno), severissima disciplina di fabbrica, condizioni igieniche spesso terribili, ritmi di lavoro molto pesanti</a:t>
            </a:r>
            <a:endParaRPr lang="it-IT" dirty="0"/>
          </a:p>
        </p:txBody>
      </p:sp>
      <p:pic>
        <p:nvPicPr>
          <p:cNvPr id="5" name="Picture 2" descr="http://plus.cdt.ch/files/images/sp_7ffd116af00c70ec99255ff43d4f94b5.jpg"/>
          <p:cNvPicPr>
            <a:picLocks noChangeAspect="1" noChangeArrowheads="1"/>
          </p:cNvPicPr>
          <p:nvPr/>
        </p:nvPicPr>
        <p:blipFill>
          <a:blip r:embed="rId2" cstate="print"/>
          <a:srcRect/>
          <a:stretch>
            <a:fillRect/>
          </a:stretch>
        </p:blipFill>
        <p:spPr bwMode="auto">
          <a:xfrm>
            <a:off x="3779912" y="3933056"/>
            <a:ext cx="5223148" cy="2634218"/>
          </a:xfrm>
          <a:prstGeom prst="rect">
            <a:avLst/>
          </a:prstGeom>
          <a:noFill/>
        </p:spPr>
      </p:pic>
      <p:pic>
        <p:nvPicPr>
          <p:cNvPr id="6" name="Picture 4" descr="http://www.alboscuole.it/imgArt.aspx?CA=w0p7ay0504s1g7ps1217u2w7uw2127p3p5te3832g4g5md4048-28816"/>
          <p:cNvPicPr>
            <a:picLocks noChangeAspect="1" noChangeArrowheads="1"/>
          </p:cNvPicPr>
          <p:nvPr/>
        </p:nvPicPr>
        <p:blipFill>
          <a:blip r:embed="rId3" cstate="print"/>
          <a:srcRect/>
          <a:stretch>
            <a:fillRect/>
          </a:stretch>
        </p:blipFill>
        <p:spPr bwMode="auto">
          <a:xfrm>
            <a:off x="5148064" y="1196752"/>
            <a:ext cx="3511005" cy="2536701"/>
          </a:xfrm>
          <a:prstGeom prst="rect">
            <a:avLst/>
          </a:prstGeom>
          <a:noFill/>
        </p:spPr>
      </p:pic>
      <p:pic>
        <p:nvPicPr>
          <p:cNvPr id="29698" name="Picture 2" descr="http://img.scoop.it/eRJJ7dwBWI-o2qdz2kB6_Tl72eJkfbmt4t8yenImKBVaiQDB_Rd1H6kmuBWtceBJ"/>
          <p:cNvPicPr>
            <a:picLocks noChangeAspect="1" noChangeArrowheads="1"/>
          </p:cNvPicPr>
          <p:nvPr/>
        </p:nvPicPr>
        <p:blipFill>
          <a:blip r:embed="rId4" cstate="print"/>
          <a:srcRect/>
          <a:stretch>
            <a:fillRect/>
          </a:stretch>
        </p:blipFill>
        <p:spPr bwMode="auto">
          <a:xfrm>
            <a:off x="395536" y="1628800"/>
            <a:ext cx="3810000" cy="2057401"/>
          </a:xfrm>
          <a:prstGeom prst="rect">
            <a:avLst/>
          </a:prstGeom>
          <a:noFill/>
        </p:spPr>
      </p:pic>
      <p:pic>
        <p:nvPicPr>
          <p:cNvPr id="29700" name="Picture 4" descr="http://archiviodelverbanocusioossola.files.wordpress.com/2012/07/archivio-iconografico-del-verbano-cusio-ossola-giulio-carcano-lesa-lake-maggiore-intra-pietro-ronzoni-filanda-nel-bergamasco-1825-1830-milano-coll-fondazione-cariplo1.jpg"/>
          <p:cNvPicPr>
            <a:picLocks noChangeAspect="1" noChangeArrowheads="1"/>
          </p:cNvPicPr>
          <p:nvPr/>
        </p:nvPicPr>
        <p:blipFill>
          <a:blip r:embed="rId5" cstate="print"/>
          <a:srcRect/>
          <a:stretch>
            <a:fillRect/>
          </a:stretch>
        </p:blipFill>
        <p:spPr bwMode="auto">
          <a:xfrm>
            <a:off x="323528" y="4077072"/>
            <a:ext cx="3225888" cy="247403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ttp://cmapspublic.ihmc.us/rid=1GX50YVMS-1PY1WF9-19N0/6%20IL%20PROLETARIATO%20DELLE%20CITT%C3%A0%20INDUSTRIALI.cmap?rid=1GX50YVMS-1PY1WF9-19N0&amp;partName=htmljpeg"/>
          <p:cNvPicPr>
            <a:picLocks noChangeAspect="1" noChangeArrowheads="1"/>
          </p:cNvPicPr>
          <p:nvPr/>
        </p:nvPicPr>
        <p:blipFill>
          <a:blip r:embed="rId2" cstate="print"/>
          <a:srcRect/>
          <a:stretch>
            <a:fillRect/>
          </a:stretch>
        </p:blipFill>
        <p:spPr bwMode="auto">
          <a:xfrm>
            <a:off x="179512" y="1556792"/>
            <a:ext cx="8477572" cy="4284660"/>
          </a:xfrm>
          <a:prstGeom prst="rect">
            <a:avLst/>
          </a:prstGeom>
          <a:noFill/>
        </p:spPr>
      </p:pic>
      <p:sp>
        <p:nvSpPr>
          <p:cNvPr id="3" name="CasellaDiTesto 2"/>
          <p:cNvSpPr txBox="1"/>
          <p:nvPr/>
        </p:nvSpPr>
        <p:spPr>
          <a:xfrm>
            <a:off x="899592" y="404664"/>
            <a:ext cx="7704856" cy="461665"/>
          </a:xfrm>
          <a:prstGeom prst="rect">
            <a:avLst/>
          </a:prstGeom>
          <a:noFill/>
        </p:spPr>
        <p:txBody>
          <a:bodyPr wrap="square" rtlCol="0">
            <a:spAutoFit/>
          </a:bodyPr>
          <a:lstStyle/>
          <a:p>
            <a:r>
              <a:rPr lang="it-IT" sz="2400" dirty="0" smtClean="0">
                <a:solidFill>
                  <a:srgbClr val="FF0000"/>
                </a:solidFill>
              </a:rPr>
              <a:t>Schema riassuntivo sulla situazione della classe operaia</a:t>
            </a:r>
            <a:endParaRPr lang="it-IT" sz="2400" dirty="0">
              <a:solidFill>
                <a:srgbClr val="FF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827584" y="0"/>
            <a:ext cx="7632848" cy="461665"/>
          </a:xfrm>
          <a:prstGeom prst="rect">
            <a:avLst/>
          </a:prstGeom>
          <a:noFill/>
        </p:spPr>
        <p:txBody>
          <a:bodyPr wrap="square" rtlCol="0">
            <a:spAutoFit/>
          </a:bodyPr>
          <a:lstStyle/>
          <a:p>
            <a:r>
              <a:rPr lang="it-IT" sz="2400" dirty="0" smtClean="0">
                <a:solidFill>
                  <a:srgbClr val="FF0000"/>
                </a:solidFill>
              </a:rPr>
              <a:t>Le prime forme di protesta del movimento operaio</a:t>
            </a:r>
            <a:endParaRPr lang="it-IT" sz="2400" dirty="0">
              <a:solidFill>
                <a:srgbClr val="FF0000"/>
              </a:solidFill>
            </a:endParaRPr>
          </a:p>
        </p:txBody>
      </p:sp>
      <p:pic>
        <p:nvPicPr>
          <p:cNvPr id="5122" name="Picture 2" descr="http://www.tuttitemi.altervista.org/Storia/StoriaM/Immagini/mutuosoccorso.jpg"/>
          <p:cNvPicPr>
            <a:picLocks noChangeAspect="1" noChangeArrowheads="1"/>
          </p:cNvPicPr>
          <p:nvPr/>
        </p:nvPicPr>
        <p:blipFill>
          <a:blip r:embed="rId2" cstate="print"/>
          <a:srcRect/>
          <a:stretch>
            <a:fillRect/>
          </a:stretch>
        </p:blipFill>
        <p:spPr bwMode="auto">
          <a:xfrm>
            <a:off x="107504" y="4365104"/>
            <a:ext cx="3161928" cy="2410970"/>
          </a:xfrm>
          <a:prstGeom prst="rect">
            <a:avLst/>
          </a:prstGeom>
          <a:noFill/>
        </p:spPr>
      </p:pic>
      <p:sp>
        <p:nvSpPr>
          <p:cNvPr id="4" name="CasellaDiTesto 3"/>
          <p:cNvSpPr txBox="1"/>
          <p:nvPr/>
        </p:nvSpPr>
        <p:spPr>
          <a:xfrm>
            <a:off x="179512" y="476672"/>
            <a:ext cx="8784976" cy="1477328"/>
          </a:xfrm>
          <a:prstGeom prst="rect">
            <a:avLst/>
          </a:prstGeom>
          <a:noFill/>
        </p:spPr>
        <p:txBody>
          <a:bodyPr wrap="square" rtlCol="0">
            <a:spAutoFit/>
          </a:bodyPr>
          <a:lstStyle/>
          <a:p>
            <a:r>
              <a:rPr lang="it-IT" dirty="0" smtClean="0"/>
              <a:t>Per reagire contro le dure condizioni di lavoro in fabbrica, gli operai organizzarono inizialmente una protesta contro le macchine (luddismo).</a:t>
            </a:r>
          </a:p>
          <a:p>
            <a:r>
              <a:rPr lang="it-IT" dirty="0" smtClean="0"/>
              <a:t>Intorno </a:t>
            </a:r>
            <a:r>
              <a:rPr lang="it-IT" dirty="0" smtClean="0"/>
              <a:t>alla metà dell’800 sorsero le prime cooperative (di consumo e di produzione); nello stesso periodo si diffusero le Società di Mutuo Soccorso, i cui soci pagavano una quota, che serviva per aiutare </a:t>
            </a:r>
            <a:r>
              <a:rPr lang="it-IT" dirty="0" smtClean="0"/>
              <a:t>chi restava </a:t>
            </a:r>
            <a:r>
              <a:rPr lang="it-IT" dirty="0" smtClean="0"/>
              <a:t>senza lavoro per malattia, incidenti o </a:t>
            </a:r>
            <a:r>
              <a:rPr lang="it-IT" dirty="0" smtClean="0"/>
              <a:t>vecchiaia</a:t>
            </a:r>
            <a:endParaRPr lang="it-IT" dirty="0"/>
          </a:p>
        </p:txBody>
      </p:sp>
      <p:pic>
        <p:nvPicPr>
          <p:cNvPr id="5124" name="Picture 4" descr="http://billmurray.it/neoluddismo/image.jpg"/>
          <p:cNvPicPr>
            <a:picLocks noChangeAspect="1" noChangeArrowheads="1"/>
          </p:cNvPicPr>
          <p:nvPr/>
        </p:nvPicPr>
        <p:blipFill>
          <a:blip r:embed="rId3" cstate="print"/>
          <a:srcRect/>
          <a:stretch>
            <a:fillRect/>
          </a:stretch>
        </p:blipFill>
        <p:spPr bwMode="auto">
          <a:xfrm>
            <a:off x="6275387" y="4451669"/>
            <a:ext cx="2401069" cy="2361707"/>
          </a:xfrm>
          <a:prstGeom prst="rect">
            <a:avLst/>
          </a:prstGeom>
          <a:noFill/>
        </p:spPr>
      </p:pic>
      <p:pic>
        <p:nvPicPr>
          <p:cNvPr id="5128" name="Picture 8" descr="http://www.semilladeliberacion.com/art-ludismo_wpyd2vbs.gif"/>
          <p:cNvPicPr>
            <a:picLocks noChangeAspect="1" noChangeArrowheads="1"/>
          </p:cNvPicPr>
          <p:nvPr/>
        </p:nvPicPr>
        <p:blipFill>
          <a:blip r:embed="rId4" cstate="print"/>
          <a:srcRect/>
          <a:stretch>
            <a:fillRect/>
          </a:stretch>
        </p:blipFill>
        <p:spPr bwMode="auto">
          <a:xfrm>
            <a:off x="6156176" y="1988840"/>
            <a:ext cx="2561601" cy="2400697"/>
          </a:xfrm>
          <a:prstGeom prst="rect">
            <a:avLst/>
          </a:prstGeom>
          <a:noFill/>
        </p:spPr>
      </p:pic>
      <p:pic>
        <p:nvPicPr>
          <p:cNvPr id="5130" name="Picture 10" descr="http://www.traspi.net/foto/25139.jpg"/>
          <p:cNvPicPr>
            <a:picLocks noChangeAspect="1" noChangeArrowheads="1"/>
          </p:cNvPicPr>
          <p:nvPr/>
        </p:nvPicPr>
        <p:blipFill>
          <a:blip r:embed="rId5" cstate="print"/>
          <a:srcRect/>
          <a:stretch>
            <a:fillRect/>
          </a:stretch>
        </p:blipFill>
        <p:spPr bwMode="auto">
          <a:xfrm>
            <a:off x="395536" y="2132856"/>
            <a:ext cx="2520280" cy="2137198"/>
          </a:xfrm>
          <a:prstGeom prst="rect">
            <a:avLst/>
          </a:prstGeom>
          <a:noFill/>
        </p:spPr>
      </p:pic>
      <p:pic>
        <p:nvPicPr>
          <p:cNvPr id="5132" name="Picture 12" descr="http://www.museoweb.it/reggiori/img/b1-f05c.jpg"/>
          <p:cNvPicPr>
            <a:picLocks noChangeAspect="1" noChangeArrowheads="1"/>
          </p:cNvPicPr>
          <p:nvPr/>
        </p:nvPicPr>
        <p:blipFill>
          <a:blip r:embed="rId6" cstate="print"/>
          <a:srcRect/>
          <a:stretch>
            <a:fillRect/>
          </a:stretch>
        </p:blipFill>
        <p:spPr bwMode="auto">
          <a:xfrm>
            <a:off x="3419872" y="2780928"/>
            <a:ext cx="2447044" cy="3665984"/>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23528" y="188640"/>
            <a:ext cx="3240360" cy="461665"/>
          </a:xfrm>
          <a:prstGeom prst="rect">
            <a:avLst/>
          </a:prstGeom>
          <a:noFill/>
        </p:spPr>
        <p:txBody>
          <a:bodyPr wrap="square" rtlCol="0">
            <a:spAutoFit/>
          </a:bodyPr>
          <a:lstStyle/>
          <a:p>
            <a:r>
              <a:rPr lang="it-IT" sz="2400" dirty="0" smtClean="0">
                <a:solidFill>
                  <a:srgbClr val="FF0000"/>
                </a:solidFill>
              </a:rPr>
              <a:t>La nascita dei sindacati</a:t>
            </a:r>
            <a:endParaRPr lang="it-IT" sz="2400" dirty="0">
              <a:solidFill>
                <a:srgbClr val="FF0000"/>
              </a:solidFill>
            </a:endParaRPr>
          </a:p>
        </p:txBody>
      </p:sp>
      <p:sp>
        <p:nvSpPr>
          <p:cNvPr id="3" name="CasellaDiTesto 2"/>
          <p:cNvSpPr txBox="1"/>
          <p:nvPr/>
        </p:nvSpPr>
        <p:spPr>
          <a:xfrm>
            <a:off x="107504" y="764704"/>
            <a:ext cx="3528392" cy="5632311"/>
          </a:xfrm>
          <a:prstGeom prst="rect">
            <a:avLst/>
          </a:prstGeom>
          <a:noFill/>
        </p:spPr>
        <p:txBody>
          <a:bodyPr wrap="square" rtlCol="0">
            <a:spAutoFit/>
          </a:bodyPr>
          <a:lstStyle/>
          <a:p>
            <a:r>
              <a:rPr lang="it-IT" dirty="0" smtClean="0"/>
              <a:t>Nel corso dell’800 alle Società di Muto Soccorso si andarono sostituendo delle organizzazioni che lottavano per difendere i diritti degli operai: i sindacati. Le richieste riguardavano i salari, gli orari, le condizioni igieniche e anche il diritto all’organizzazione. Dopo molte lotte il divieto di formare un sindacato venne abolito in diversi stati. La forma di lotta che si affermò sempre più nella seconda metà dell’800 fu lo sciopero (anch’esso inizialmente proibito per legge): dopo lunghe lotte furono strappate alcune conquiste importanti, come la riduzione dell’orario di lavoro, la limitazione del lavoro di donne e fanciulli e il diritto di associazione e di sciopero.</a:t>
            </a:r>
          </a:p>
        </p:txBody>
      </p:sp>
      <p:pic>
        <p:nvPicPr>
          <p:cNvPr id="6" name="Picture 2" descr="http://regentsprep.org/regents/ushisgov/graphics/3b_6.gif"/>
          <p:cNvPicPr>
            <a:picLocks noChangeAspect="1" noChangeArrowheads="1"/>
          </p:cNvPicPr>
          <p:nvPr/>
        </p:nvPicPr>
        <p:blipFill>
          <a:blip r:embed="rId2" cstate="print"/>
          <a:srcRect/>
          <a:stretch>
            <a:fillRect/>
          </a:stretch>
        </p:blipFill>
        <p:spPr bwMode="auto">
          <a:xfrm>
            <a:off x="3923928" y="3429000"/>
            <a:ext cx="4827662" cy="3264809"/>
          </a:xfrm>
          <a:prstGeom prst="rect">
            <a:avLst/>
          </a:prstGeom>
          <a:noFill/>
        </p:spPr>
      </p:pic>
      <p:pic>
        <p:nvPicPr>
          <p:cNvPr id="6152" name="Picture 8" descr="http://shortcutsamerica.files.wordpress.com/2012/11/timthumb-php.jpeg?w=584&amp;h=372"/>
          <p:cNvPicPr>
            <a:picLocks noChangeAspect="1" noChangeArrowheads="1"/>
          </p:cNvPicPr>
          <p:nvPr/>
        </p:nvPicPr>
        <p:blipFill>
          <a:blip r:embed="rId3" cstate="print"/>
          <a:srcRect/>
          <a:stretch>
            <a:fillRect/>
          </a:stretch>
        </p:blipFill>
        <p:spPr bwMode="auto">
          <a:xfrm>
            <a:off x="3779912" y="116632"/>
            <a:ext cx="4997376" cy="318326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267744" y="188640"/>
            <a:ext cx="4752528" cy="461665"/>
          </a:xfrm>
          <a:prstGeom prst="rect">
            <a:avLst/>
          </a:prstGeom>
          <a:noFill/>
        </p:spPr>
        <p:txBody>
          <a:bodyPr wrap="square" rtlCol="0">
            <a:spAutoFit/>
          </a:bodyPr>
          <a:lstStyle/>
          <a:p>
            <a:r>
              <a:rPr lang="it-IT" sz="2400" dirty="0" smtClean="0">
                <a:solidFill>
                  <a:srgbClr val="FF0000"/>
                </a:solidFill>
              </a:rPr>
              <a:t>Le origini del movimento socialista</a:t>
            </a:r>
            <a:endParaRPr lang="it-IT" sz="2400" dirty="0">
              <a:solidFill>
                <a:srgbClr val="FF0000"/>
              </a:solidFill>
            </a:endParaRPr>
          </a:p>
        </p:txBody>
      </p:sp>
      <p:sp>
        <p:nvSpPr>
          <p:cNvPr id="3" name="CasellaDiTesto 2"/>
          <p:cNvSpPr txBox="1"/>
          <p:nvPr/>
        </p:nvSpPr>
        <p:spPr>
          <a:xfrm>
            <a:off x="323528" y="620688"/>
            <a:ext cx="8424936" cy="1477328"/>
          </a:xfrm>
          <a:prstGeom prst="rect">
            <a:avLst/>
          </a:prstGeom>
          <a:noFill/>
        </p:spPr>
        <p:txBody>
          <a:bodyPr wrap="square" rtlCol="0">
            <a:spAutoFit/>
          </a:bodyPr>
          <a:lstStyle/>
          <a:p>
            <a:r>
              <a:rPr lang="it-IT" dirty="0" smtClean="0"/>
              <a:t>Il sindacato faceva richieste di tipo economico, ma sorsero rapidamente </a:t>
            </a:r>
            <a:r>
              <a:rPr lang="it-IT" dirty="0" smtClean="0"/>
              <a:t>movimenti di tipo politico </a:t>
            </a:r>
            <a:r>
              <a:rPr lang="it-IT" dirty="0" smtClean="0"/>
              <a:t>che si proponevano di lottare a favore dei diritti degli operai. Il principale fu il movimento socialista; i socialisti ritenevano che gli operai fossero oppressi  e sfruttati dai loro padroni e che avrebbero invece dovuto puntare all’eguaglianza dei diritti politici (diritto di voto) e all’eguaglianza sociale attraverso una lotta politica. </a:t>
            </a:r>
            <a:endParaRPr lang="it-IT" dirty="0"/>
          </a:p>
        </p:txBody>
      </p:sp>
      <p:pic>
        <p:nvPicPr>
          <p:cNvPr id="4100" name="Picture 4" descr="http://storiamestre.it/immagini/01052013/05.jpg"/>
          <p:cNvPicPr>
            <a:picLocks noChangeAspect="1" noChangeArrowheads="1"/>
          </p:cNvPicPr>
          <p:nvPr/>
        </p:nvPicPr>
        <p:blipFill>
          <a:blip r:embed="rId2" cstate="print"/>
          <a:srcRect/>
          <a:stretch>
            <a:fillRect/>
          </a:stretch>
        </p:blipFill>
        <p:spPr bwMode="auto">
          <a:xfrm>
            <a:off x="3851920" y="2492896"/>
            <a:ext cx="4861572" cy="4218856"/>
          </a:xfrm>
          <a:prstGeom prst="rect">
            <a:avLst/>
          </a:prstGeom>
          <a:noFill/>
        </p:spPr>
      </p:pic>
      <p:pic>
        <p:nvPicPr>
          <p:cNvPr id="4104" name="Picture 8" descr="http://siba2.unisalento.it/moneta/images/manifesto_congresso_internazione_trade_unions.jpg"/>
          <p:cNvPicPr>
            <a:picLocks noChangeAspect="1" noChangeArrowheads="1"/>
          </p:cNvPicPr>
          <p:nvPr/>
        </p:nvPicPr>
        <p:blipFill>
          <a:blip r:embed="rId3" cstate="print"/>
          <a:srcRect/>
          <a:stretch>
            <a:fillRect/>
          </a:stretch>
        </p:blipFill>
        <p:spPr bwMode="auto">
          <a:xfrm>
            <a:off x="899592" y="2276872"/>
            <a:ext cx="2615290" cy="450912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ilculturista.it/cultura/wp-content/uploads/400px-Capitalism.gif"/>
          <p:cNvPicPr>
            <a:picLocks noChangeAspect="1" noChangeArrowheads="1"/>
          </p:cNvPicPr>
          <p:nvPr/>
        </p:nvPicPr>
        <p:blipFill>
          <a:blip r:embed="rId2" cstate="print"/>
          <a:srcRect/>
          <a:stretch>
            <a:fillRect/>
          </a:stretch>
        </p:blipFill>
        <p:spPr bwMode="auto">
          <a:xfrm>
            <a:off x="323528" y="548680"/>
            <a:ext cx="4485711" cy="5551069"/>
          </a:xfrm>
          <a:prstGeom prst="rect">
            <a:avLst/>
          </a:prstGeom>
          <a:noFill/>
        </p:spPr>
      </p:pic>
      <p:sp>
        <p:nvSpPr>
          <p:cNvPr id="4" name="CasellaDiTesto 3"/>
          <p:cNvSpPr txBox="1"/>
          <p:nvPr/>
        </p:nvSpPr>
        <p:spPr>
          <a:xfrm>
            <a:off x="5148064" y="836712"/>
            <a:ext cx="3312368" cy="1200329"/>
          </a:xfrm>
          <a:prstGeom prst="rect">
            <a:avLst/>
          </a:prstGeom>
          <a:noFill/>
        </p:spPr>
        <p:txBody>
          <a:bodyPr wrap="square" rtlCol="0">
            <a:spAutoFit/>
          </a:bodyPr>
          <a:lstStyle/>
          <a:p>
            <a:r>
              <a:rPr lang="it-IT" sz="2400" dirty="0" smtClean="0">
                <a:solidFill>
                  <a:srgbClr val="FF0000"/>
                </a:solidFill>
              </a:rPr>
              <a:t>Una vignetta satirica di un giornale socialista americano</a:t>
            </a:r>
            <a:endParaRPr lang="it-IT" sz="2400" dirty="0">
              <a:solidFill>
                <a:srgbClr val="FF0000"/>
              </a:solidFill>
            </a:endParaRPr>
          </a:p>
        </p:txBody>
      </p:sp>
      <p:sp>
        <p:nvSpPr>
          <p:cNvPr id="5" name="CasellaDiTesto 4"/>
          <p:cNvSpPr txBox="1"/>
          <p:nvPr/>
        </p:nvSpPr>
        <p:spPr>
          <a:xfrm>
            <a:off x="5220072" y="3933056"/>
            <a:ext cx="3456384" cy="1754326"/>
          </a:xfrm>
          <a:prstGeom prst="rect">
            <a:avLst/>
          </a:prstGeom>
          <a:noFill/>
        </p:spPr>
        <p:txBody>
          <a:bodyPr wrap="square" rtlCol="0">
            <a:spAutoFit/>
          </a:bodyPr>
          <a:lstStyle/>
          <a:p>
            <a:r>
              <a:rPr lang="it-IT" dirty="0" smtClean="0"/>
              <a:t>Il socialismo non era però un movimento </a:t>
            </a:r>
            <a:r>
              <a:rPr lang="it-IT" dirty="0" smtClean="0"/>
              <a:t>unitario</a:t>
            </a:r>
            <a:r>
              <a:rPr lang="it-IT" dirty="0" smtClean="0"/>
              <a:t>; si formarono infatti molti gruppi e movimenti socialisti, che avevano idee diverse su come migliorare le condizioni degli operai</a:t>
            </a:r>
            <a:endParaRPr lang="it-IT"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763688" y="116632"/>
            <a:ext cx="3744416" cy="461665"/>
          </a:xfrm>
          <a:prstGeom prst="rect">
            <a:avLst/>
          </a:prstGeom>
          <a:noFill/>
        </p:spPr>
        <p:txBody>
          <a:bodyPr wrap="square" rtlCol="0">
            <a:spAutoFit/>
          </a:bodyPr>
          <a:lstStyle/>
          <a:p>
            <a:r>
              <a:rPr lang="it-IT" sz="2400" dirty="0" smtClean="0">
                <a:solidFill>
                  <a:srgbClr val="FF0000"/>
                </a:solidFill>
              </a:rPr>
              <a:t>Il socialismo marxista</a:t>
            </a:r>
            <a:endParaRPr lang="it-IT" sz="2400" dirty="0">
              <a:solidFill>
                <a:srgbClr val="FF0000"/>
              </a:solidFill>
            </a:endParaRPr>
          </a:p>
        </p:txBody>
      </p:sp>
      <p:pic>
        <p:nvPicPr>
          <p:cNvPr id="37894" name="Picture 6" descr="http://upload.wikimedia.org/wikipedia/commons/5/54/Proletarier_aller_L%C3%A4nder,_vereinigt_euch.jpg"/>
          <p:cNvPicPr>
            <a:picLocks noChangeAspect="1" noChangeArrowheads="1"/>
          </p:cNvPicPr>
          <p:nvPr/>
        </p:nvPicPr>
        <p:blipFill>
          <a:blip r:embed="rId2" cstate="print"/>
          <a:srcRect/>
          <a:stretch>
            <a:fillRect/>
          </a:stretch>
        </p:blipFill>
        <p:spPr bwMode="auto">
          <a:xfrm>
            <a:off x="3275856" y="2974800"/>
            <a:ext cx="5715000" cy="3838576"/>
          </a:xfrm>
          <a:prstGeom prst="rect">
            <a:avLst/>
          </a:prstGeom>
          <a:noFill/>
        </p:spPr>
      </p:pic>
      <p:sp>
        <p:nvSpPr>
          <p:cNvPr id="6" name="CasellaDiTesto 5"/>
          <p:cNvSpPr txBox="1"/>
          <p:nvPr/>
        </p:nvSpPr>
        <p:spPr>
          <a:xfrm>
            <a:off x="251520" y="620688"/>
            <a:ext cx="8712968" cy="2308324"/>
          </a:xfrm>
          <a:prstGeom prst="rect">
            <a:avLst/>
          </a:prstGeom>
          <a:noFill/>
        </p:spPr>
        <p:txBody>
          <a:bodyPr wrap="square" rtlCol="0">
            <a:spAutoFit/>
          </a:bodyPr>
          <a:lstStyle/>
          <a:p>
            <a:r>
              <a:rPr lang="it-IT" dirty="0" smtClean="0"/>
              <a:t>Il movimento socialista che si affermò maggiormente fu quello ideato dai tedeschi Karl </a:t>
            </a:r>
            <a:r>
              <a:rPr lang="it-IT" dirty="0" err="1" smtClean="0"/>
              <a:t>Marx</a:t>
            </a:r>
            <a:r>
              <a:rPr lang="it-IT" dirty="0" smtClean="0"/>
              <a:t> e Friedrich </a:t>
            </a:r>
            <a:r>
              <a:rPr lang="it-IT" dirty="0" err="1" smtClean="0"/>
              <a:t>Engels</a:t>
            </a:r>
            <a:r>
              <a:rPr lang="it-IT" dirty="0" smtClean="0"/>
              <a:t> (il </a:t>
            </a:r>
            <a:r>
              <a:rPr lang="it-IT" dirty="0" err="1" smtClean="0"/>
              <a:t>cosidetto</a:t>
            </a:r>
            <a:r>
              <a:rPr lang="it-IT" dirty="0" smtClean="0"/>
              <a:t> “socialismo scientifico”, che affermava di basarsi su un’analisi scientifica della storia). Nel 1848 essi pubblicarono il “Manifesto del partito comunista”, in cui sostenevano che nella società esisteva una lotta di classi, tra la borghesia capitalistica e il proletariato. Per distruggere lo sfruttamento dei capitalisti gli operai avrebbero dovuto unirsi nel partito socialista e dar vita ad una rivoluzione che li avrebbe portati al potere. Attraverso l’abolizione della proprietà privata (che sarebbe passata allo stato) sarebbe stata abolita la diseguaglianza sociale.</a:t>
            </a:r>
            <a:endParaRPr lang="it-IT" dirty="0"/>
          </a:p>
        </p:txBody>
      </p:sp>
      <p:pic>
        <p:nvPicPr>
          <p:cNvPr id="37896" name="Picture 8" descr="http://www.biagiocarrubba.it/public/press/foto-articoli/marx_engels.jpg"/>
          <p:cNvPicPr>
            <a:picLocks noChangeAspect="1" noChangeArrowheads="1"/>
          </p:cNvPicPr>
          <p:nvPr/>
        </p:nvPicPr>
        <p:blipFill>
          <a:blip r:embed="rId3" cstate="print"/>
          <a:srcRect/>
          <a:stretch>
            <a:fillRect/>
          </a:stretch>
        </p:blipFill>
        <p:spPr bwMode="auto">
          <a:xfrm>
            <a:off x="107504" y="3140968"/>
            <a:ext cx="3048000" cy="1905000"/>
          </a:xfrm>
          <a:prstGeom prst="rect">
            <a:avLst/>
          </a:prstGeom>
          <a:noFill/>
        </p:spPr>
      </p:pic>
      <p:sp>
        <p:nvSpPr>
          <p:cNvPr id="8" name="CasellaDiTesto 7"/>
          <p:cNvSpPr txBox="1"/>
          <p:nvPr/>
        </p:nvSpPr>
        <p:spPr>
          <a:xfrm>
            <a:off x="395536" y="5877272"/>
            <a:ext cx="2736304" cy="646331"/>
          </a:xfrm>
          <a:prstGeom prst="rect">
            <a:avLst/>
          </a:prstGeom>
          <a:noFill/>
        </p:spPr>
        <p:txBody>
          <a:bodyPr wrap="square" rtlCol="0">
            <a:spAutoFit/>
          </a:bodyPr>
          <a:lstStyle/>
          <a:p>
            <a:r>
              <a:rPr lang="it-IT" dirty="0" smtClean="0"/>
              <a:t>“Proletari di tutti i paesi, unitevi!”</a:t>
            </a:r>
            <a:endParaRPr lang="it-IT"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771800" y="188640"/>
            <a:ext cx="3816424" cy="461665"/>
          </a:xfrm>
          <a:prstGeom prst="rect">
            <a:avLst/>
          </a:prstGeom>
          <a:noFill/>
        </p:spPr>
        <p:txBody>
          <a:bodyPr wrap="square" rtlCol="0">
            <a:spAutoFit/>
          </a:bodyPr>
          <a:lstStyle/>
          <a:p>
            <a:r>
              <a:rPr lang="it-IT" sz="2400" dirty="0" smtClean="0">
                <a:solidFill>
                  <a:srgbClr val="FF0000"/>
                </a:solidFill>
              </a:rPr>
              <a:t>L’anarchismo</a:t>
            </a:r>
            <a:endParaRPr lang="it-IT" sz="2400" dirty="0">
              <a:solidFill>
                <a:srgbClr val="FF0000"/>
              </a:solidFill>
            </a:endParaRPr>
          </a:p>
        </p:txBody>
      </p:sp>
      <p:pic>
        <p:nvPicPr>
          <p:cNvPr id="2050" name="Picture 2" descr="http://shortcutsamerica.files.wordpress.com/2012/11/2456213256_d7237e6ff1.jpg?w=243&amp;h=350"/>
          <p:cNvPicPr>
            <a:picLocks noChangeAspect="1" noChangeArrowheads="1"/>
          </p:cNvPicPr>
          <p:nvPr/>
        </p:nvPicPr>
        <p:blipFill>
          <a:blip r:embed="rId2" cstate="print"/>
          <a:srcRect/>
          <a:stretch>
            <a:fillRect/>
          </a:stretch>
        </p:blipFill>
        <p:spPr bwMode="auto">
          <a:xfrm>
            <a:off x="251520" y="2708920"/>
            <a:ext cx="2514552" cy="3621782"/>
          </a:xfrm>
          <a:prstGeom prst="rect">
            <a:avLst/>
          </a:prstGeom>
          <a:noFill/>
        </p:spPr>
      </p:pic>
      <p:sp>
        <p:nvSpPr>
          <p:cNvPr id="4" name="CasellaDiTesto 3"/>
          <p:cNvSpPr txBox="1"/>
          <p:nvPr/>
        </p:nvSpPr>
        <p:spPr>
          <a:xfrm>
            <a:off x="323528" y="980728"/>
            <a:ext cx="8712968" cy="1477328"/>
          </a:xfrm>
          <a:prstGeom prst="rect">
            <a:avLst/>
          </a:prstGeom>
          <a:noFill/>
        </p:spPr>
        <p:txBody>
          <a:bodyPr wrap="square" rtlCol="0">
            <a:spAutoFit/>
          </a:bodyPr>
          <a:lstStyle/>
          <a:p>
            <a:r>
              <a:rPr lang="it-IT" dirty="0" smtClean="0"/>
              <a:t>Accanto al socialismo si diffuse anche il movimento anarchico. Esso riteneva che lo stato, la chiesa e la proprietà privata sfruttassero gli operai e più in generale i poveri. Occorreva dunque che gli operai, i contadini e le classi sociali più povere abbattessero lo stato attraverso una rivoluzione. L’anarchismo si diffuse maggiormente nei paesi dove lo sviluppo industriale era in ritardo, come Spagna e Italia</a:t>
            </a:r>
            <a:endParaRPr lang="it-IT" dirty="0"/>
          </a:p>
        </p:txBody>
      </p:sp>
      <p:pic>
        <p:nvPicPr>
          <p:cNvPr id="2052" name="Picture 4" descr="http://www.fondazionefeltrinelli.it/dm_0/FF/feltrinelliPubblicazioni/low/006/469/006469.0001.jpg"/>
          <p:cNvPicPr>
            <a:picLocks noChangeAspect="1" noChangeArrowheads="1"/>
          </p:cNvPicPr>
          <p:nvPr/>
        </p:nvPicPr>
        <p:blipFill>
          <a:blip r:embed="rId3" cstate="print"/>
          <a:srcRect/>
          <a:stretch>
            <a:fillRect/>
          </a:stretch>
        </p:blipFill>
        <p:spPr bwMode="auto">
          <a:xfrm>
            <a:off x="3707904" y="2564904"/>
            <a:ext cx="1704975" cy="2543175"/>
          </a:xfrm>
          <a:prstGeom prst="rect">
            <a:avLst/>
          </a:prstGeom>
          <a:noFill/>
        </p:spPr>
      </p:pic>
      <p:pic>
        <p:nvPicPr>
          <p:cNvPr id="2054" name="Picture 6" descr="http://panizzi.comune.re.it/immagini/Berneri_Chessa/il_libertario.jpg"/>
          <p:cNvPicPr>
            <a:picLocks noChangeAspect="1" noChangeArrowheads="1"/>
          </p:cNvPicPr>
          <p:nvPr/>
        </p:nvPicPr>
        <p:blipFill>
          <a:blip r:embed="rId4" cstate="print"/>
          <a:srcRect/>
          <a:stretch>
            <a:fillRect/>
          </a:stretch>
        </p:blipFill>
        <p:spPr bwMode="auto">
          <a:xfrm>
            <a:off x="5868144" y="3429000"/>
            <a:ext cx="2867025" cy="819151"/>
          </a:xfrm>
          <a:prstGeom prst="rect">
            <a:avLst/>
          </a:prstGeom>
          <a:noFill/>
        </p:spPr>
      </p:pic>
      <p:pic>
        <p:nvPicPr>
          <p:cNvPr id="2056" name="Picture 8" descr="http://www.estelnegre.org/documents/premsa/lavvenireanarchico.jpg"/>
          <p:cNvPicPr>
            <a:picLocks noChangeAspect="1" noChangeArrowheads="1"/>
          </p:cNvPicPr>
          <p:nvPr/>
        </p:nvPicPr>
        <p:blipFill>
          <a:blip r:embed="rId5" cstate="print"/>
          <a:srcRect/>
          <a:stretch>
            <a:fillRect/>
          </a:stretch>
        </p:blipFill>
        <p:spPr bwMode="auto">
          <a:xfrm>
            <a:off x="3429000" y="5229200"/>
            <a:ext cx="5715000" cy="1114425"/>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483768" y="-27384"/>
            <a:ext cx="3600400" cy="461665"/>
          </a:xfrm>
          <a:prstGeom prst="rect">
            <a:avLst/>
          </a:prstGeom>
          <a:noFill/>
        </p:spPr>
        <p:txBody>
          <a:bodyPr wrap="square" rtlCol="0">
            <a:spAutoFit/>
          </a:bodyPr>
          <a:lstStyle/>
          <a:p>
            <a:r>
              <a:rPr lang="it-IT" sz="2400" dirty="0" smtClean="0">
                <a:solidFill>
                  <a:srgbClr val="FF0000"/>
                </a:solidFill>
              </a:rPr>
              <a:t>La Prima Internazionale</a:t>
            </a:r>
            <a:endParaRPr lang="it-IT" sz="2400" dirty="0">
              <a:solidFill>
                <a:srgbClr val="FF0000"/>
              </a:solidFill>
            </a:endParaRPr>
          </a:p>
        </p:txBody>
      </p:sp>
      <p:pic>
        <p:nvPicPr>
          <p:cNvPr id="1030" name="Picture 6" descr="http://thethirdestate.net/wp-content/uploads/2010/02/soiree.jpg"/>
          <p:cNvPicPr>
            <a:picLocks noChangeAspect="1" noChangeArrowheads="1"/>
          </p:cNvPicPr>
          <p:nvPr/>
        </p:nvPicPr>
        <p:blipFill>
          <a:blip r:embed="rId2" cstate="print"/>
          <a:srcRect/>
          <a:stretch>
            <a:fillRect/>
          </a:stretch>
        </p:blipFill>
        <p:spPr bwMode="auto">
          <a:xfrm>
            <a:off x="1403648" y="3140968"/>
            <a:ext cx="2207568" cy="3587299"/>
          </a:xfrm>
          <a:prstGeom prst="rect">
            <a:avLst/>
          </a:prstGeom>
          <a:noFill/>
        </p:spPr>
      </p:pic>
      <p:pic>
        <p:nvPicPr>
          <p:cNvPr id="1032" name="Picture 8" descr="http://spip.modkraft.dk/IMG/jpg/1864forsteinternationale.jpg"/>
          <p:cNvPicPr>
            <a:picLocks noChangeAspect="1" noChangeArrowheads="1"/>
          </p:cNvPicPr>
          <p:nvPr/>
        </p:nvPicPr>
        <p:blipFill>
          <a:blip r:embed="rId3" cstate="print"/>
          <a:srcRect/>
          <a:stretch>
            <a:fillRect/>
          </a:stretch>
        </p:blipFill>
        <p:spPr bwMode="auto">
          <a:xfrm>
            <a:off x="755576" y="1556792"/>
            <a:ext cx="3333750" cy="1466851"/>
          </a:xfrm>
          <a:prstGeom prst="rect">
            <a:avLst/>
          </a:prstGeom>
          <a:noFill/>
        </p:spPr>
      </p:pic>
      <p:pic>
        <p:nvPicPr>
          <p:cNvPr id="1034" name="Picture 10" descr="http://www.marxists.org/archive/marx/works/1864/iwma/i02.gif"/>
          <p:cNvPicPr>
            <a:picLocks noChangeAspect="1" noChangeArrowheads="1"/>
          </p:cNvPicPr>
          <p:nvPr/>
        </p:nvPicPr>
        <p:blipFill>
          <a:blip r:embed="rId4" cstate="print"/>
          <a:srcRect/>
          <a:stretch>
            <a:fillRect/>
          </a:stretch>
        </p:blipFill>
        <p:spPr bwMode="auto">
          <a:xfrm>
            <a:off x="5076056" y="1556792"/>
            <a:ext cx="3168508" cy="5158036"/>
          </a:xfrm>
          <a:prstGeom prst="rect">
            <a:avLst/>
          </a:prstGeom>
          <a:noFill/>
        </p:spPr>
      </p:pic>
      <p:sp>
        <p:nvSpPr>
          <p:cNvPr id="8" name="CasellaDiTesto 7"/>
          <p:cNvSpPr txBox="1"/>
          <p:nvPr/>
        </p:nvSpPr>
        <p:spPr>
          <a:xfrm>
            <a:off x="251520" y="332656"/>
            <a:ext cx="8712968" cy="1200329"/>
          </a:xfrm>
          <a:prstGeom prst="rect">
            <a:avLst/>
          </a:prstGeom>
          <a:noFill/>
        </p:spPr>
        <p:txBody>
          <a:bodyPr wrap="square" rtlCol="0">
            <a:spAutoFit/>
          </a:bodyPr>
          <a:lstStyle/>
          <a:p>
            <a:r>
              <a:rPr lang="it-IT" dirty="0" smtClean="0"/>
              <a:t>I movimenti socialisti di molti paesi si riunirono a Londra nel 1864 e fondarono l’Associazione Internazionale dei lavoratori, che avrebbe dovuto guidare le lotte dei socialisti in tutto il mondo. L’associazione non ebbe però vita facile, anche per i contrasti interni molto forti (tra </a:t>
            </a:r>
            <a:r>
              <a:rPr lang="it-IT" dirty="0" err="1" smtClean="0"/>
              <a:t>Marx</a:t>
            </a:r>
            <a:r>
              <a:rPr lang="it-IT" dirty="0" smtClean="0"/>
              <a:t>, gli anarchici e l’italiano Giuseppe Mazzini) </a:t>
            </a:r>
            <a:endParaRPr lang="it-IT"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79512" y="764704"/>
            <a:ext cx="6120680" cy="2031325"/>
          </a:xfrm>
          <a:prstGeom prst="rect">
            <a:avLst/>
          </a:prstGeom>
          <a:noFill/>
        </p:spPr>
        <p:txBody>
          <a:bodyPr wrap="square" rtlCol="0">
            <a:spAutoFit/>
          </a:bodyPr>
          <a:lstStyle/>
          <a:p>
            <a:r>
              <a:rPr lang="it-IT" dirty="0" smtClean="0"/>
              <a:t>Dopo l’Inghilterra, che aveva già conosciuto una rivoluzione agricola e industriale nella seconda metà dell’800, tra il 1830 e il 1860 si ebbe un forte sviluppo economico anche in alcune zone d’Europa, soprattutto in Germania, Belgio e Francia; si diffuse gradualmente il sistema di fabbrica, grazie anche alla presenza di miniere di carbone e di vie di comunicazione efficienti. I macchinari furono spesso importati dall’Inghilterra</a:t>
            </a:r>
            <a:endParaRPr lang="it-IT" dirty="0"/>
          </a:p>
        </p:txBody>
      </p:sp>
      <p:sp>
        <p:nvSpPr>
          <p:cNvPr id="3" name="CasellaDiTesto 2"/>
          <p:cNvSpPr txBox="1"/>
          <p:nvPr/>
        </p:nvSpPr>
        <p:spPr>
          <a:xfrm>
            <a:off x="1619672" y="188640"/>
            <a:ext cx="6120680" cy="461665"/>
          </a:xfrm>
          <a:prstGeom prst="rect">
            <a:avLst/>
          </a:prstGeom>
          <a:noFill/>
        </p:spPr>
        <p:txBody>
          <a:bodyPr wrap="square" rtlCol="0">
            <a:spAutoFit/>
          </a:bodyPr>
          <a:lstStyle/>
          <a:p>
            <a:r>
              <a:rPr lang="it-IT" sz="2400" dirty="0" smtClean="0">
                <a:solidFill>
                  <a:srgbClr val="FF0000"/>
                </a:solidFill>
              </a:rPr>
              <a:t>La rivoluzione industriale si diffonde in Europa</a:t>
            </a:r>
            <a:endParaRPr lang="it-IT" sz="2400" dirty="0">
              <a:solidFill>
                <a:srgbClr val="FF0000"/>
              </a:solidFill>
            </a:endParaRPr>
          </a:p>
        </p:txBody>
      </p:sp>
      <p:pic>
        <p:nvPicPr>
          <p:cNvPr id="4" name="Picture 4" descr="http://babilonia61.files.wordpress.com/2008/06/rivoluzione-industriale.jpg"/>
          <p:cNvPicPr>
            <a:picLocks noChangeAspect="1" noChangeArrowheads="1"/>
          </p:cNvPicPr>
          <p:nvPr/>
        </p:nvPicPr>
        <p:blipFill>
          <a:blip r:embed="rId2" cstate="print"/>
          <a:srcRect/>
          <a:stretch>
            <a:fillRect/>
          </a:stretch>
        </p:blipFill>
        <p:spPr bwMode="auto">
          <a:xfrm>
            <a:off x="6156176" y="836712"/>
            <a:ext cx="2762250" cy="1695451"/>
          </a:xfrm>
          <a:prstGeom prst="rect">
            <a:avLst/>
          </a:prstGeom>
          <a:noFill/>
        </p:spPr>
      </p:pic>
      <p:pic>
        <p:nvPicPr>
          <p:cNvPr id="5" name="Picture 8" descr="http://www.roberto-crosio.net/1_vercellese/cavour24.jpg"/>
          <p:cNvPicPr>
            <a:picLocks noChangeAspect="1" noChangeArrowheads="1"/>
          </p:cNvPicPr>
          <p:nvPr/>
        </p:nvPicPr>
        <p:blipFill>
          <a:blip r:embed="rId3" cstate="print"/>
          <a:srcRect/>
          <a:stretch>
            <a:fillRect/>
          </a:stretch>
        </p:blipFill>
        <p:spPr bwMode="auto">
          <a:xfrm>
            <a:off x="5292080" y="2852936"/>
            <a:ext cx="3438525" cy="3810000"/>
          </a:xfrm>
          <a:prstGeom prst="rect">
            <a:avLst/>
          </a:prstGeom>
          <a:noFill/>
        </p:spPr>
      </p:pic>
      <p:pic>
        <p:nvPicPr>
          <p:cNvPr id="6" name="Picture 2" descr="http://www.larapedia.com/storia-rivoluzioni/rivoluzione-industriale_clip_image002.png"/>
          <p:cNvPicPr>
            <a:picLocks noChangeAspect="1" noChangeArrowheads="1"/>
          </p:cNvPicPr>
          <p:nvPr/>
        </p:nvPicPr>
        <p:blipFill>
          <a:blip r:embed="rId4" cstate="print"/>
          <a:srcRect/>
          <a:stretch>
            <a:fillRect/>
          </a:stretch>
        </p:blipFill>
        <p:spPr bwMode="auto">
          <a:xfrm>
            <a:off x="395536" y="3140968"/>
            <a:ext cx="4457700" cy="3286126"/>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cmapspublic3.ihmc.us/rid=1L8PN91B3-28R3TW9-11D7/PRIMA%20RIVOLUZIONE%20INDUSTRIALE%201.cmap.cmap?rid=1L8PN91B3-28R3TW9-11D7&amp;partName=htmljpeg"/>
          <p:cNvPicPr>
            <a:picLocks noChangeAspect="1" noChangeArrowheads="1"/>
          </p:cNvPicPr>
          <p:nvPr/>
        </p:nvPicPr>
        <p:blipFill>
          <a:blip r:embed="rId2" cstate="print"/>
          <a:srcRect/>
          <a:stretch>
            <a:fillRect/>
          </a:stretch>
        </p:blipFill>
        <p:spPr bwMode="auto">
          <a:xfrm>
            <a:off x="683568" y="908720"/>
            <a:ext cx="7787237" cy="5836073"/>
          </a:xfrm>
          <a:prstGeom prst="rect">
            <a:avLst/>
          </a:prstGeom>
          <a:noFill/>
        </p:spPr>
      </p:pic>
      <p:sp>
        <p:nvSpPr>
          <p:cNvPr id="3" name="CasellaDiTesto 2"/>
          <p:cNvSpPr txBox="1"/>
          <p:nvPr/>
        </p:nvSpPr>
        <p:spPr>
          <a:xfrm>
            <a:off x="1835696" y="260648"/>
            <a:ext cx="5688632" cy="461665"/>
          </a:xfrm>
          <a:prstGeom prst="rect">
            <a:avLst/>
          </a:prstGeom>
          <a:noFill/>
        </p:spPr>
        <p:txBody>
          <a:bodyPr wrap="square" rtlCol="0">
            <a:spAutoFit/>
          </a:bodyPr>
          <a:lstStyle/>
          <a:p>
            <a:r>
              <a:rPr lang="it-IT" sz="2400" dirty="0" smtClean="0">
                <a:solidFill>
                  <a:srgbClr val="FF0000"/>
                </a:solidFill>
              </a:rPr>
              <a:t>Un possibile schema di questo capitolo</a:t>
            </a:r>
            <a:endParaRPr lang="it-IT" sz="2400" dirty="0">
              <a:solidFill>
                <a:srgbClr val="FF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1.bp.blogspot.com/-_xZb7ukrCVI/UWltVDkt6OI/AAAAAAAABtU/LugQJKEhkyk/s1600/cartina+rivoluzione+industriale.png"/>
          <p:cNvPicPr>
            <a:picLocks noChangeAspect="1" noChangeArrowheads="1"/>
          </p:cNvPicPr>
          <p:nvPr/>
        </p:nvPicPr>
        <p:blipFill>
          <a:blip r:embed="rId2" cstate="print"/>
          <a:srcRect/>
          <a:stretch>
            <a:fillRect/>
          </a:stretch>
        </p:blipFill>
        <p:spPr bwMode="auto">
          <a:xfrm>
            <a:off x="827584" y="908720"/>
            <a:ext cx="7331379" cy="5535191"/>
          </a:xfrm>
          <a:prstGeom prst="rect">
            <a:avLst/>
          </a:prstGeom>
          <a:noFill/>
        </p:spPr>
      </p:pic>
      <p:sp>
        <p:nvSpPr>
          <p:cNvPr id="3" name="CasellaDiTesto 2"/>
          <p:cNvSpPr txBox="1"/>
          <p:nvPr/>
        </p:nvSpPr>
        <p:spPr>
          <a:xfrm>
            <a:off x="1547664" y="188640"/>
            <a:ext cx="5976664" cy="461665"/>
          </a:xfrm>
          <a:prstGeom prst="rect">
            <a:avLst/>
          </a:prstGeom>
          <a:noFill/>
        </p:spPr>
        <p:txBody>
          <a:bodyPr wrap="square" rtlCol="0">
            <a:spAutoFit/>
          </a:bodyPr>
          <a:lstStyle/>
          <a:p>
            <a:r>
              <a:rPr lang="it-IT" sz="2400" dirty="0" smtClean="0">
                <a:solidFill>
                  <a:srgbClr val="FF0000"/>
                </a:solidFill>
              </a:rPr>
              <a:t>L’industrializzazione nell’Europa dell’800</a:t>
            </a:r>
            <a:endParaRPr lang="it-IT" sz="2400" dirty="0">
              <a:solidFill>
                <a:srgbClr val="FF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411760" y="44624"/>
            <a:ext cx="2808312" cy="461665"/>
          </a:xfrm>
          <a:prstGeom prst="rect">
            <a:avLst/>
          </a:prstGeom>
          <a:noFill/>
        </p:spPr>
        <p:txBody>
          <a:bodyPr wrap="square" rtlCol="0">
            <a:spAutoFit/>
          </a:bodyPr>
          <a:lstStyle/>
          <a:p>
            <a:r>
              <a:rPr lang="it-IT" sz="2400" dirty="0" smtClean="0">
                <a:solidFill>
                  <a:srgbClr val="FF0000"/>
                </a:solidFill>
              </a:rPr>
              <a:t>La prima ferrovia</a:t>
            </a:r>
            <a:endParaRPr lang="it-IT" sz="2400" dirty="0">
              <a:solidFill>
                <a:srgbClr val="FF0000"/>
              </a:solidFill>
            </a:endParaRPr>
          </a:p>
        </p:txBody>
      </p:sp>
      <p:sp>
        <p:nvSpPr>
          <p:cNvPr id="3" name="CasellaDiTesto 2"/>
          <p:cNvSpPr txBox="1"/>
          <p:nvPr/>
        </p:nvSpPr>
        <p:spPr>
          <a:xfrm>
            <a:off x="323528" y="476672"/>
            <a:ext cx="8568952" cy="923330"/>
          </a:xfrm>
          <a:prstGeom prst="rect">
            <a:avLst/>
          </a:prstGeom>
          <a:noFill/>
        </p:spPr>
        <p:txBody>
          <a:bodyPr wrap="square" rtlCol="0">
            <a:spAutoFit/>
          </a:bodyPr>
          <a:lstStyle/>
          <a:p>
            <a:r>
              <a:rPr lang="it-IT" dirty="0" smtClean="0"/>
              <a:t>Fu l’inglese George </a:t>
            </a:r>
            <a:r>
              <a:rPr lang="it-IT" dirty="0" err="1" smtClean="0"/>
              <a:t>Stephenson</a:t>
            </a:r>
            <a:r>
              <a:rPr lang="it-IT" dirty="0" smtClean="0"/>
              <a:t> che nel 1825 sperimentò la prima locomotiva a vapore (la famosa “</a:t>
            </a:r>
            <a:r>
              <a:rPr lang="it-IT" dirty="0" err="1" smtClean="0"/>
              <a:t>Rocket</a:t>
            </a:r>
            <a:r>
              <a:rPr lang="it-IT" dirty="0" smtClean="0"/>
              <a:t>”) in un tratto di 25 chilometri tra due città inglesi. La prima linea ferroviaria della storia fu la </a:t>
            </a:r>
            <a:r>
              <a:rPr lang="it-IT" dirty="0" err="1" smtClean="0"/>
              <a:t>Manchester-Liverpool</a:t>
            </a:r>
            <a:r>
              <a:rPr lang="it-IT" dirty="0" smtClean="0"/>
              <a:t>, inaugurata nel 1830</a:t>
            </a:r>
            <a:endParaRPr lang="it-IT" dirty="0"/>
          </a:p>
        </p:txBody>
      </p:sp>
      <p:pic>
        <p:nvPicPr>
          <p:cNvPr id="33798" name="Picture 6" descr="http://upload.wikimedia.org/wikipedia/commons/thumb/9/95/Georges_Stephenson.png/220px-Georges_Stephenson.png"/>
          <p:cNvPicPr>
            <a:picLocks noChangeAspect="1" noChangeArrowheads="1"/>
          </p:cNvPicPr>
          <p:nvPr/>
        </p:nvPicPr>
        <p:blipFill>
          <a:blip r:embed="rId2" cstate="print"/>
          <a:srcRect/>
          <a:stretch>
            <a:fillRect/>
          </a:stretch>
        </p:blipFill>
        <p:spPr bwMode="auto">
          <a:xfrm>
            <a:off x="1331640" y="4221088"/>
            <a:ext cx="1742340" cy="2486794"/>
          </a:xfrm>
          <a:prstGeom prst="rect">
            <a:avLst/>
          </a:prstGeom>
          <a:noFill/>
        </p:spPr>
      </p:pic>
      <p:pic>
        <p:nvPicPr>
          <p:cNvPr id="33800" name="Picture 8" descr="http://www.fresno.k12.ca.us/divdept/sscience/history/rocket%201829.gif"/>
          <p:cNvPicPr>
            <a:picLocks noChangeAspect="1" noChangeArrowheads="1"/>
          </p:cNvPicPr>
          <p:nvPr/>
        </p:nvPicPr>
        <p:blipFill>
          <a:blip r:embed="rId3" cstate="print"/>
          <a:srcRect/>
          <a:stretch>
            <a:fillRect/>
          </a:stretch>
        </p:blipFill>
        <p:spPr bwMode="auto">
          <a:xfrm>
            <a:off x="467544" y="1556792"/>
            <a:ext cx="3231065" cy="2632721"/>
          </a:xfrm>
          <a:prstGeom prst="rect">
            <a:avLst/>
          </a:prstGeom>
          <a:noFill/>
        </p:spPr>
      </p:pic>
      <p:pic>
        <p:nvPicPr>
          <p:cNvPr id="33802" name="Picture 10" descr="http://www.mcetorino.it/webquestrotonda/immagini/16storiarocketdisegno.jpg"/>
          <p:cNvPicPr>
            <a:picLocks noChangeAspect="1" noChangeArrowheads="1"/>
          </p:cNvPicPr>
          <p:nvPr/>
        </p:nvPicPr>
        <p:blipFill>
          <a:blip r:embed="rId4" cstate="print"/>
          <a:srcRect/>
          <a:stretch>
            <a:fillRect/>
          </a:stretch>
        </p:blipFill>
        <p:spPr bwMode="auto">
          <a:xfrm>
            <a:off x="4788024" y="4365104"/>
            <a:ext cx="3314299" cy="2317692"/>
          </a:xfrm>
          <a:prstGeom prst="rect">
            <a:avLst/>
          </a:prstGeom>
          <a:noFill/>
        </p:spPr>
      </p:pic>
      <p:pic>
        <p:nvPicPr>
          <p:cNvPr id="9" name="Picture 14" descr="http://cronologia.leonardo.it/umanita/restau2/imag226.jpg"/>
          <p:cNvPicPr>
            <a:picLocks noChangeAspect="1" noChangeArrowheads="1"/>
          </p:cNvPicPr>
          <p:nvPr/>
        </p:nvPicPr>
        <p:blipFill>
          <a:blip r:embed="rId5" cstate="print"/>
          <a:srcRect/>
          <a:stretch>
            <a:fillRect/>
          </a:stretch>
        </p:blipFill>
        <p:spPr bwMode="auto">
          <a:xfrm>
            <a:off x="4067944" y="1484784"/>
            <a:ext cx="4778896" cy="2692112"/>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771800" y="0"/>
            <a:ext cx="3600400" cy="461665"/>
          </a:xfrm>
          <a:prstGeom prst="rect">
            <a:avLst/>
          </a:prstGeom>
          <a:noFill/>
        </p:spPr>
        <p:txBody>
          <a:bodyPr wrap="square" rtlCol="0">
            <a:spAutoFit/>
          </a:bodyPr>
          <a:lstStyle/>
          <a:p>
            <a:r>
              <a:rPr lang="it-IT" sz="2400" dirty="0" smtClean="0">
                <a:solidFill>
                  <a:srgbClr val="FF0000"/>
                </a:solidFill>
              </a:rPr>
              <a:t>Lo sviluppo delle ferrovie</a:t>
            </a:r>
            <a:endParaRPr lang="it-IT" sz="2400" dirty="0">
              <a:solidFill>
                <a:srgbClr val="FF0000"/>
              </a:solidFill>
            </a:endParaRPr>
          </a:p>
        </p:txBody>
      </p:sp>
      <p:pic>
        <p:nvPicPr>
          <p:cNvPr id="9218" name="Picture 2" descr="http://www.las.provincia.venezia.it/old_site/lab_energia/energia/locomot.jpg"/>
          <p:cNvPicPr>
            <a:picLocks noChangeAspect="1" noChangeArrowheads="1"/>
          </p:cNvPicPr>
          <p:nvPr/>
        </p:nvPicPr>
        <p:blipFill>
          <a:blip r:embed="rId2" cstate="print"/>
          <a:srcRect/>
          <a:stretch>
            <a:fillRect/>
          </a:stretch>
        </p:blipFill>
        <p:spPr bwMode="auto">
          <a:xfrm>
            <a:off x="899592" y="3627994"/>
            <a:ext cx="4086993" cy="3120360"/>
          </a:xfrm>
          <a:prstGeom prst="rect">
            <a:avLst/>
          </a:prstGeom>
          <a:noFill/>
        </p:spPr>
      </p:pic>
      <p:pic>
        <p:nvPicPr>
          <p:cNvPr id="9220" name="Picture 4" descr="http://upload.wikimedia.org/wikipedia/commons/2/2c/Borsig_steam_locomotive.jpg"/>
          <p:cNvPicPr>
            <a:picLocks noChangeAspect="1" noChangeArrowheads="1"/>
          </p:cNvPicPr>
          <p:nvPr/>
        </p:nvPicPr>
        <p:blipFill>
          <a:blip r:embed="rId3" cstate="print"/>
          <a:srcRect/>
          <a:stretch>
            <a:fillRect/>
          </a:stretch>
        </p:blipFill>
        <p:spPr bwMode="auto">
          <a:xfrm>
            <a:off x="5364088" y="4293096"/>
            <a:ext cx="2781189" cy="2348880"/>
          </a:xfrm>
          <a:prstGeom prst="rect">
            <a:avLst/>
          </a:prstGeom>
          <a:noFill/>
        </p:spPr>
      </p:pic>
      <p:pic>
        <p:nvPicPr>
          <p:cNvPr id="9226" name="Picture 10" descr="http://us.123rf.com/400wm/400/400/genestro/genestro1107/genestro110700031/10065256-treno-a-vapore-retro-con-coach.jpg"/>
          <p:cNvPicPr>
            <a:picLocks noChangeAspect="1" noChangeArrowheads="1"/>
          </p:cNvPicPr>
          <p:nvPr/>
        </p:nvPicPr>
        <p:blipFill>
          <a:blip r:embed="rId4" cstate="print"/>
          <a:srcRect/>
          <a:stretch>
            <a:fillRect/>
          </a:stretch>
        </p:blipFill>
        <p:spPr bwMode="auto">
          <a:xfrm>
            <a:off x="5724128" y="1196752"/>
            <a:ext cx="2951312" cy="2951312"/>
          </a:xfrm>
          <a:prstGeom prst="rect">
            <a:avLst/>
          </a:prstGeom>
          <a:noFill/>
        </p:spPr>
      </p:pic>
      <p:pic>
        <p:nvPicPr>
          <p:cNvPr id="9228" name="Picture 12" descr="http://upload.wikimedia.org/wikipedia/commons/thumb/c/c9/Friedrich_List_und_die_erste_grosse_Eisenbahn_1.jpg/400px-Friedrich_List_und_die_erste_grosse_Eisenbahn_1.jpg"/>
          <p:cNvPicPr>
            <a:picLocks noChangeAspect="1" noChangeArrowheads="1"/>
          </p:cNvPicPr>
          <p:nvPr/>
        </p:nvPicPr>
        <p:blipFill>
          <a:blip r:embed="rId5" cstate="print"/>
          <a:srcRect/>
          <a:stretch>
            <a:fillRect/>
          </a:stretch>
        </p:blipFill>
        <p:spPr bwMode="auto">
          <a:xfrm>
            <a:off x="1043608" y="1556792"/>
            <a:ext cx="3810000" cy="1981201"/>
          </a:xfrm>
          <a:prstGeom prst="rect">
            <a:avLst/>
          </a:prstGeom>
          <a:noFill/>
        </p:spPr>
      </p:pic>
      <p:sp>
        <p:nvSpPr>
          <p:cNvPr id="9" name="CasellaDiTesto 8"/>
          <p:cNvSpPr txBox="1"/>
          <p:nvPr/>
        </p:nvSpPr>
        <p:spPr>
          <a:xfrm>
            <a:off x="251520" y="476672"/>
            <a:ext cx="8712968" cy="923330"/>
          </a:xfrm>
          <a:prstGeom prst="rect">
            <a:avLst/>
          </a:prstGeom>
          <a:noFill/>
        </p:spPr>
        <p:txBody>
          <a:bodyPr wrap="square" rtlCol="0">
            <a:spAutoFit/>
          </a:bodyPr>
          <a:lstStyle/>
          <a:p>
            <a:r>
              <a:rPr lang="it-IT" dirty="0" smtClean="0"/>
              <a:t>Le ferrovie ebbero un ruolo importante nell’industrializzazione dell’Europa. Esse favorirono il trasporto delle merci. Le linee ferroviarie, soprattutto nel Nord Europa, si svilupparono enormemente </a:t>
            </a:r>
            <a:endParaRPr lang="it-IT"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http://www.simonescuola.it/disciplinae9/5_1_file/image021.jpg"/>
          <p:cNvPicPr>
            <a:picLocks noChangeAspect="1" noChangeArrowheads="1"/>
          </p:cNvPicPr>
          <p:nvPr/>
        </p:nvPicPr>
        <p:blipFill>
          <a:blip r:embed="rId2" cstate="print"/>
          <a:srcRect/>
          <a:stretch>
            <a:fillRect/>
          </a:stretch>
        </p:blipFill>
        <p:spPr bwMode="auto">
          <a:xfrm>
            <a:off x="1043608" y="4725144"/>
            <a:ext cx="2981325" cy="1905000"/>
          </a:xfrm>
          <a:prstGeom prst="rect">
            <a:avLst/>
          </a:prstGeom>
          <a:noFill/>
        </p:spPr>
      </p:pic>
      <p:pic>
        <p:nvPicPr>
          <p:cNvPr id="4" name="Picture 8" descr="http://www.vocedimegaride.it/Immagini/stampe/Nave_S.Ferdinando.jpg"/>
          <p:cNvPicPr>
            <a:picLocks noChangeAspect="1" noChangeArrowheads="1"/>
          </p:cNvPicPr>
          <p:nvPr/>
        </p:nvPicPr>
        <p:blipFill>
          <a:blip r:embed="rId3" cstate="print"/>
          <a:srcRect/>
          <a:stretch>
            <a:fillRect/>
          </a:stretch>
        </p:blipFill>
        <p:spPr bwMode="auto">
          <a:xfrm>
            <a:off x="5436096" y="4535866"/>
            <a:ext cx="2955032" cy="1941878"/>
          </a:xfrm>
          <a:prstGeom prst="rect">
            <a:avLst/>
          </a:prstGeom>
          <a:noFill/>
        </p:spPr>
      </p:pic>
      <p:pic>
        <p:nvPicPr>
          <p:cNvPr id="26628" name="Picture 4" descr="http://filmatidimare.altervista.org/wp-content/uploads/2012/03/1221.jpg"/>
          <p:cNvPicPr>
            <a:picLocks noChangeAspect="1" noChangeArrowheads="1"/>
          </p:cNvPicPr>
          <p:nvPr/>
        </p:nvPicPr>
        <p:blipFill>
          <a:blip r:embed="rId4" cstate="print"/>
          <a:srcRect/>
          <a:stretch>
            <a:fillRect/>
          </a:stretch>
        </p:blipFill>
        <p:spPr bwMode="auto">
          <a:xfrm>
            <a:off x="179512" y="1844824"/>
            <a:ext cx="4281426" cy="2395117"/>
          </a:xfrm>
          <a:prstGeom prst="rect">
            <a:avLst/>
          </a:prstGeom>
          <a:noFill/>
        </p:spPr>
      </p:pic>
      <p:pic>
        <p:nvPicPr>
          <p:cNvPr id="26630" name="Picture 6" descr="http://www.torreomnia.com/corallarte/flavio_russo/foto/70.jpg"/>
          <p:cNvPicPr>
            <a:picLocks noChangeAspect="1" noChangeArrowheads="1"/>
          </p:cNvPicPr>
          <p:nvPr/>
        </p:nvPicPr>
        <p:blipFill>
          <a:blip r:embed="rId5" cstate="print"/>
          <a:srcRect/>
          <a:stretch>
            <a:fillRect/>
          </a:stretch>
        </p:blipFill>
        <p:spPr bwMode="auto">
          <a:xfrm>
            <a:off x="4572000" y="1077068"/>
            <a:ext cx="4474131" cy="2855988"/>
          </a:xfrm>
          <a:prstGeom prst="rect">
            <a:avLst/>
          </a:prstGeom>
          <a:noFill/>
        </p:spPr>
      </p:pic>
      <p:sp>
        <p:nvSpPr>
          <p:cNvPr id="7" name="CasellaDiTesto 6"/>
          <p:cNvSpPr txBox="1"/>
          <p:nvPr/>
        </p:nvSpPr>
        <p:spPr>
          <a:xfrm>
            <a:off x="107504" y="404664"/>
            <a:ext cx="4464496" cy="1200329"/>
          </a:xfrm>
          <a:prstGeom prst="rect">
            <a:avLst/>
          </a:prstGeom>
          <a:noFill/>
        </p:spPr>
        <p:txBody>
          <a:bodyPr wrap="square" rtlCol="0">
            <a:spAutoFit/>
          </a:bodyPr>
          <a:lstStyle/>
          <a:p>
            <a:r>
              <a:rPr lang="it-IT" dirty="0" smtClean="0"/>
              <a:t>Utilizzando, come nelle ferrovie, un motore a vapore, si svilupparono anche i primi battelli a vapore, che si diffusero inizialmente nei fiumi e nei laghi degli Stati Uniti</a:t>
            </a:r>
            <a:endParaRPr lang="it-IT" dirty="0"/>
          </a:p>
        </p:txBody>
      </p:sp>
      <p:sp>
        <p:nvSpPr>
          <p:cNvPr id="8" name="CasellaDiTesto 7"/>
          <p:cNvSpPr txBox="1"/>
          <p:nvPr/>
        </p:nvSpPr>
        <p:spPr>
          <a:xfrm>
            <a:off x="5508104" y="260648"/>
            <a:ext cx="2664296" cy="461665"/>
          </a:xfrm>
          <a:prstGeom prst="rect">
            <a:avLst/>
          </a:prstGeom>
          <a:noFill/>
        </p:spPr>
        <p:txBody>
          <a:bodyPr wrap="square" rtlCol="0">
            <a:spAutoFit/>
          </a:bodyPr>
          <a:lstStyle/>
          <a:p>
            <a:r>
              <a:rPr lang="it-IT" sz="2400" dirty="0" smtClean="0">
                <a:solidFill>
                  <a:srgbClr val="FF0000"/>
                </a:solidFill>
              </a:rPr>
              <a:t>Le navi a vapore</a:t>
            </a:r>
            <a:endParaRPr lang="it-IT" sz="2400" dirty="0">
              <a:solidFill>
                <a:srgbClr val="FF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483768" y="332656"/>
            <a:ext cx="4320480" cy="461665"/>
          </a:xfrm>
          <a:prstGeom prst="rect">
            <a:avLst/>
          </a:prstGeom>
          <a:noFill/>
        </p:spPr>
        <p:txBody>
          <a:bodyPr wrap="square" rtlCol="0">
            <a:spAutoFit/>
          </a:bodyPr>
          <a:lstStyle/>
          <a:p>
            <a:r>
              <a:rPr lang="it-IT" sz="2400" dirty="0" smtClean="0">
                <a:solidFill>
                  <a:srgbClr val="FF0000"/>
                </a:solidFill>
              </a:rPr>
              <a:t>La crescita della popolazione</a:t>
            </a:r>
            <a:endParaRPr lang="it-IT" sz="2400" dirty="0">
              <a:solidFill>
                <a:srgbClr val="FF0000"/>
              </a:solidFill>
            </a:endParaRPr>
          </a:p>
        </p:txBody>
      </p:sp>
      <p:sp>
        <p:nvSpPr>
          <p:cNvPr id="4" name="CasellaDiTesto 3"/>
          <p:cNvSpPr txBox="1"/>
          <p:nvPr/>
        </p:nvSpPr>
        <p:spPr>
          <a:xfrm>
            <a:off x="467544" y="836712"/>
            <a:ext cx="8352928" cy="1477328"/>
          </a:xfrm>
          <a:prstGeom prst="rect">
            <a:avLst/>
          </a:prstGeom>
          <a:noFill/>
        </p:spPr>
        <p:txBody>
          <a:bodyPr wrap="square" rtlCol="0">
            <a:spAutoFit/>
          </a:bodyPr>
          <a:lstStyle/>
          <a:p>
            <a:r>
              <a:rPr lang="it-IT" dirty="0" smtClean="0"/>
              <a:t>Nel corso dell’800 la popolazione europea aumentò in modo considerevole, grazie all’aumento delle risorse alimentari e al miglioramento dell’igiene (costruzione di acquedotti, di reti fognarie, progressi nella sanità).</a:t>
            </a:r>
          </a:p>
          <a:p>
            <a:r>
              <a:rPr lang="it-IT" dirty="0" smtClean="0"/>
              <a:t>Si ebbe un forte sviluppo di alcune città, soprattutto Londra e Parigi. Molti contadini si trasferivano in città per cercare lavoro in fabbrica</a:t>
            </a:r>
            <a:endParaRPr lang="it-IT" dirty="0"/>
          </a:p>
        </p:txBody>
      </p:sp>
      <p:pic>
        <p:nvPicPr>
          <p:cNvPr id="5" name="Picture 2" descr="http://cristice.altervista.org/images/p002_0_00_1.jpg"/>
          <p:cNvPicPr>
            <a:picLocks noChangeAspect="1" noChangeArrowheads="1"/>
          </p:cNvPicPr>
          <p:nvPr/>
        </p:nvPicPr>
        <p:blipFill>
          <a:blip r:embed="rId2" cstate="print"/>
          <a:srcRect/>
          <a:stretch>
            <a:fillRect/>
          </a:stretch>
        </p:blipFill>
        <p:spPr bwMode="auto">
          <a:xfrm>
            <a:off x="216626" y="3212976"/>
            <a:ext cx="3316827" cy="2234184"/>
          </a:xfrm>
          <a:prstGeom prst="rect">
            <a:avLst/>
          </a:prstGeom>
          <a:noFill/>
        </p:spPr>
      </p:pic>
      <p:pic>
        <p:nvPicPr>
          <p:cNvPr id="8196" name="Picture 4" descr="http://www.cittasostenibili.it/img/img_schede/lezione_dockland%20A_file/slide0078_image009.jpg"/>
          <p:cNvPicPr>
            <a:picLocks noChangeAspect="1" noChangeArrowheads="1"/>
          </p:cNvPicPr>
          <p:nvPr/>
        </p:nvPicPr>
        <p:blipFill>
          <a:blip r:embed="rId3" cstate="print"/>
          <a:srcRect/>
          <a:stretch>
            <a:fillRect/>
          </a:stretch>
        </p:blipFill>
        <p:spPr bwMode="auto">
          <a:xfrm>
            <a:off x="3752235" y="2492896"/>
            <a:ext cx="5391765" cy="3933251"/>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ebsupport1.citytech.cuny.edu/faculty/pcatapano/WC2/wc2maps/16e_Map_19.02.jpg"/>
          <p:cNvPicPr>
            <a:picLocks noChangeAspect="1" noChangeArrowheads="1"/>
          </p:cNvPicPr>
          <p:nvPr/>
        </p:nvPicPr>
        <p:blipFill>
          <a:blip r:embed="rId2" cstate="print"/>
          <a:srcRect/>
          <a:stretch>
            <a:fillRect/>
          </a:stretch>
        </p:blipFill>
        <p:spPr bwMode="auto">
          <a:xfrm>
            <a:off x="683568" y="836712"/>
            <a:ext cx="7811344" cy="5858508"/>
          </a:xfrm>
          <a:prstGeom prst="rect">
            <a:avLst/>
          </a:prstGeom>
          <a:noFill/>
        </p:spPr>
      </p:pic>
      <p:sp>
        <p:nvSpPr>
          <p:cNvPr id="3" name="CasellaDiTesto 2"/>
          <p:cNvSpPr txBox="1"/>
          <p:nvPr/>
        </p:nvSpPr>
        <p:spPr>
          <a:xfrm>
            <a:off x="2555776" y="188640"/>
            <a:ext cx="4536504" cy="461665"/>
          </a:xfrm>
          <a:prstGeom prst="rect">
            <a:avLst/>
          </a:prstGeom>
          <a:noFill/>
        </p:spPr>
        <p:txBody>
          <a:bodyPr wrap="square" rtlCol="0">
            <a:spAutoFit/>
          </a:bodyPr>
          <a:lstStyle/>
          <a:p>
            <a:r>
              <a:rPr lang="it-IT" sz="2400" dirty="0" smtClean="0">
                <a:solidFill>
                  <a:srgbClr val="FF0000"/>
                </a:solidFill>
              </a:rPr>
              <a:t>L’Europa verso la metà dell’800</a:t>
            </a:r>
            <a:endParaRPr lang="it-IT" sz="2400" dirty="0">
              <a:solidFill>
                <a:srgbClr val="FF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483768" y="116632"/>
            <a:ext cx="3888432" cy="461665"/>
          </a:xfrm>
          <a:prstGeom prst="rect">
            <a:avLst/>
          </a:prstGeom>
          <a:noFill/>
        </p:spPr>
        <p:txBody>
          <a:bodyPr wrap="square" rtlCol="0">
            <a:spAutoFit/>
          </a:bodyPr>
          <a:lstStyle/>
          <a:p>
            <a:r>
              <a:rPr lang="it-IT" sz="2400" dirty="0" smtClean="0">
                <a:solidFill>
                  <a:srgbClr val="FF0000"/>
                </a:solidFill>
              </a:rPr>
              <a:t>La borghesia capitalista</a:t>
            </a:r>
            <a:endParaRPr lang="it-IT" sz="2400" dirty="0">
              <a:solidFill>
                <a:srgbClr val="FF0000"/>
              </a:solidFill>
            </a:endParaRPr>
          </a:p>
        </p:txBody>
      </p:sp>
      <p:pic>
        <p:nvPicPr>
          <p:cNvPr id="7170" name="Picture 2" descr="http://www.larapedia.com/storia-rivoluzioni/rivoluzione-industriale_clip_image010.png"/>
          <p:cNvPicPr>
            <a:picLocks noChangeAspect="1" noChangeArrowheads="1"/>
          </p:cNvPicPr>
          <p:nvPr/>
        </p:nvPicPr>
        <p:blipFill>
          <a:blip r:embed="rId2" cstate="print"/>
          <a:srcRect/>
          <a:stretch>
            <a:fillRect/>
          </a:stretch>
        </p:blipFill>
        <p:spPr bwMode="auto">
          <a:xfrm>
            <a:off x="395536" y="2060848"/>
            <a:ext cx="5040560" cy="3971050"/>
          </a:xfrm>
          <a:prstGeom prst="rect">
            <a:avLst/>
          </a:prstGeom>
          <a:noFill/>
        </p:spPr>
      </p:pic>
      <p:sp>
        <p:nvSpPr>
          <p:cNvPr id="5" name="CasellaDiTesto 4"/>
          <p:cNvSpPr txBox="1"/>
          <p:nvPr/>
        </p:nvSpPr>
        <p:spPr>
          <a:xfrm>
            <a:off x="251520" y="620688"/>
            <a:ext cx="8712968" cy="1200329"/>
          </a:xfrm>
          <a:prstGeom prst="rect">
            <a:avLst/>
          </a:prstGeom>
          <a:noFill/>
        </p:spPr>
        <p:txBody>
          <a:bodyPr wrap="square" rtlCol="0">
            <a:spAutoFit/>
          </a:bodyPr>
          <a:lstStyle/>
          <a:p>
            <a:r>
              <a:rPr lang="it-IT" dirty="0" smtClean="0"/>
              <a:t>Gli imprenditori furono la classe sociale che, investendo i loro capitali nei mezzi di produzione (terre, fabbriche, macchinari, materie prime), dettero vita al sistema di fabbrica. Lo scopo del capitalista era ottenere un profitto, grazie al quale era possibile accrescere la dimensione </a:t>
            </a:r>
            <a:r>
              <a:rPr lang="it-IT" dirty="0" smtClean="0"/>
              <a:t>dell’impresa</a:t>
            </a:r>
            <a:endParaRPr lang="it-IT" dirty="0"/>
          </a:p>
        </p:txBody>
      </p:sp>
      <p:pic>
        <p:nvPicPr>
          <p:cNvPr id="7174" name="Picture 6" descr="http://www.ilribelle.com/storage/immagini-articoli/economia/Capitalista%20-%20disegno%20800.jpg?__SQUARESPACE_CACHEVERSION=1345715789509"/>
          <p:cNvPicPr>
            <a:picLocks noChangeAspect="1" noChangeArrowheads="1"/>
          </p:cNvPicPr>
          <p:nvPr/>
        </p:nvPicPr>
        <p:blipFill>
          <a:blip r:embed="rId3" cstate="print"/>
          <a:srcRect/>
          <a:stretch>
            <a:fillRect/>
          </a:stretch>
        </p:blipFill>
        <p:spPr bwMode="auto">
          <a:xfrm>
            <a:off x="5724128" y="1556792"/>
            <a:ext cx="2562225" cy="1781176"/>
          </a:xfrm>
          <a:prstGeom prst="rect">
            <a:avLst/>
          </a:prstGeom>
          <a:noFill/>
        </p:spPr>
      </p:pic>
      <p:pic>
        <p:nvPicPr>
          <p:cNvPr id="7178" name="Picture 10" descr="http://www.terranauta.it/foto/etica_capitalista1266495138.jpg"/>
          <p:cNvPicPr>
            <a:picLocks noChangeAspect="1" noChangeArrowheads="1"/>
          </p:cNvPicPr>
          <p:nvPr/>
        </p:nvPicPr>
        <p:blipFill>
          <a:blip r:embed="rId4" cstate="print"/>
          <a:srcRect/>
          <a:stretch>
            <a:fillRect/>
          </a:stretch>
        </p:blipFill>
        <p:spPr bwMode="auto">
          <a:xfrm>
            <a:off x="5913622" y="3429000"/>
            <a:ext cx="2191755" cy="3331468"/>
          </a:xfrm>
          <a:prstGeom prst="rect">
            <a:avLst/>
          </a:prstGeom>
          <a:noFill/>
        </p:spPr>
      </p:pic>
    </p:spTree>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334</TotalTime>
  <Words>984</Words>
  <Application>Microsoft Office PowerPoint</Application>
  <PresentationFormat>Presentazione su schermo (4:3)</PresentationFormat>
  <Paragraphs>37</Paragraphs>
  <Slides>20</Slides>
  <Notes>0</Notes>
  <HiddenSlides>0</HiddenSlides>
  <MMClips>0</MMClips>
  <ScaleCrop>false</ScaleCrop>
  <HeadingPairs>
    <vt:vector size="4" baseType="variant">
      <vt:variant>
        <vt:lpstr>Tema</vt:lpstr>
      </vt:variant>
      <vt:variant>
        <vt:i4>1</vt:i4>
      </vt:variant>
      <vt:variant>
        <vt:lpstr>Titoli diapositive</vt:lpstr>
      </vt:variant>
      <vt:variant>
        <vt:i4>20</vt:i4>
      </vt:variant>
    </vt:vector>
  </HeadingPairs>
  <TitlesOfParts>
    <vt:vector size="21" baseType="lpstr">
      <vt:lpstr>Tema di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Sandro e Linda</dc:creator>
  <cp:lastModifiedBy>Sandro e Linda</cp:lastModifiedBy>
  <cp:revision>51</cp:revision>
  <dcterms:created xsi:type="dcterms:W3CDTF">2013-06-02T18:00:33Z</dcterms:created>
  <dcterms:modified xsi:type="dcterms:W3CDTF">2013-06-06T14:54:29Z</dcterms:modified>
</cp:coreProperties>
</file>