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58" r:id="rId5"/>
    <p:sldId id="261" r:id="rId6"/>
    <p:sldId id="260" r:id="rId7"/>
    <p:sldId id="262" r:id="rId8"/>
    <p:sldId id="272" r:id="rId9"/>
    <p:sldId id="264" r:id="rId10"/>
    <p:sldId id="263" r:id="rId11"/>
    <p:sldId id="265" r:id="rId12"/>
    <p:sldId id="266" r:id="rId13"/>
    <p:sldId id="259" r:id="rId14"/>
    <p:sldId id="267" r:id="rId15"/>
    <p:sldId id="269" r:id="rId16"/>
    <p:sldId id="273" r:id="rId17"/>
    <p:sldId id="271" r:id="rId18"/>
    <p:sldId id="270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90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0FFCC-11D6-4984-B569-5624B4243E82}" type="datetimeFigureOut">
              <a:rPr lang="it-IT" smtClean="0"/>
              <a:pPr/>
              <a:t>19/03/2013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8982E-9F50-4CC5-836E-3A96467577D2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B5785-3216-4D0B-A250-6A00C6266549}" type="datetimeFigureOut">
              <a:rPr lang="it-IT" smtClean="0"/>
              <a:pPr/>
              <a:t>19/03/2013</a:t>
            </a:fld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208B5-8A02-4A6A-B006-F59E206FBF7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immagine diapositiva 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208B5-8A02-4A6A-B006-F59E206FBF70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3E92-1CB0-4CCC-8628-AD461991CAA0}" type="datetimeFigureOut">
              <a:rPr lang="it-IT" smtClean="0"/>
              <a:pPr/>
              <a:t>19/03/2013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6F06-18BF-497E-B156-0BD57BEC4A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3E92-1CB0-4CCC-8628-AD461991CAA0}" type="datetimeFigureOut">
              <a:rPr lang="it-IT" smtClean="0"/>
              <a:pPr/>
              <a:t>19/03/2013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6F06-18BF-497E-B156-0BD57BEC4A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3E92-1CB0-4CCC-8628-AD461991CAA0}" type="datetimeFigureOut">
              <a:rPr lang="it-IT" smtClean="0"/>
              <a:pPr/>
              <a:t>19/03/2013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6F06-18BF-497E-B156-0BD57BEC4A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3750-E20E-4743-B6BF-3532C6BE6201}" type="datetimeFigureOut">
              <a:rPr lang="it-IT" smtClean="0"/>
              <a:pPr/>
              <a:t>19/03/2013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B9CF-80CC-45F6-881E-C33B114960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3750-E20E-4743-B6BF-3532C6BE6201}" type="datetimeFigureOut">
              <a:rPr lang="it-IT" smtClean="0"/>
              <a:pPr/>
              <a:t>19/03/2013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B9CF-80CC-45F6-881E-C33B114960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3750-E20E-4743-B6BF-3532C6BE6201}" type="datetimeFigureOut">
              <a:rPr lang="it-IT" smtClean="0"/>
              <a:pPr/>
              <a:t>19/03/2013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B9CF-80CC-45F6-881E-C33B114960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3750-E20E-4743-B6BF-3532C6BE6201}" type="datetimeFigureOut">
              <a:rPr lang="it-IT" smtClean="0"/>
              <a:pPr/>
              <a:t>19/03/2013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B9CF-80CC-45F6-881E-C33B114960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3750-E20E-4743-B6BF-3532C6BE6201}" type="datetimeFigureOut">
              <a:rPr lang="it-IT" smtClean="0"/>
              <a:pPr/>
              <a:t>19/03/2013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B9CF-80CC-45F6-881E-C33B114960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3750-E20E-4743-B6BF-3532C6BE6201}" type="datetimeFigureOut">
              <a:rPr lang="it-IT" smtClean="0"/>
              <a:pPr/>
              <a:t>19/03/2013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B9CF-80CC-45F6-881E-C33B114960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3750-E20E-4743-B6BF-3532C6BE6201}" type="datetimeFigureOut">
              <a:rPr lang="it-IT" smtClean="0"/>
              <a:pPr/>
              <a:t>19/03/2013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B9CF-80CC-45F6-881E-C33B114960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3750-E20E-4743-B6BF-3532C6BE6201}" type="datetimeFigureOut">
              <a:rPr lang="it-IT" smtClean="0"/>
              <a:pPr/>
              <a:t>19/03/2013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B9CF-80CC-45F6-881E-C33B114960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3E92-1CB0-4CCC-8628-AD461991CAA0}" type="datetimeFigureOut">
              <a:rPr lang="it-IT" smtClean="0"/>
              <a:pPr/>
              <a:t>19/03/2013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6F06-18BF-497E-B156-0BD57BEC4A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3750-E20E-4743-B6BF-3532C6BE6201}" type="datetimeFigureOut">
              <a:rPr lang="it-IT" smtClean="0"/>
              <a:pPr/>
              <a:t>19/03/2013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B9CF-80CC-45F6-881E-C33B114960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3750-E20E-4743-B6BF-3532C6BE6201}" type="datetimeFigureOut">
              <a:rPr lang="it-IT" smtClean="0"/>
              <a:pPr/>
              <a:t>19/03/2013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B9CF-80CC-45F6-881E-C33B114960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3750-E20E-4743-B6BF-3532C6BE6201}" type="datetimeFigureOut">
              <a:rPr lang="it-IT" smtClean="0"/>
              <a:pPr/>
              <a:t>19/03/2013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B9CF-80CC-45F6-881E-C33B114960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3750-E20E-4743-B6BF-3532C6BE6201}" type="datetimeFigureOut">
              <a:rPr lang="it-IT" smtClean="0"/>
              <a:pPr/>
              <a:t>19/03/2013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DB9CF-80CC-45F6-881E-C33B1149602E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3E92-1CB0-4CCC-8628-AD461991CAA0}" type="datetimeFigureOut">
              <a:rPr lang="it-IT" smtClean="0"/>
              <a:pPr/>
              <a:t>19/03/2013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6F06-18BF-497E-B156-0BD57BEC4A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3E92-1CB0-4CCC-8628-AD461991CAA0}" type="datetimeFigureOut">
              <a:rPr lang="it-IT" smtClean="0"/>
              <a:pPr/>
              <a:t>19/03/2013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6F06-18BF-497E-B156-0BD57BEC4A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3E92-1CB0-4CCC-8628-AD461991CAA0}" type="datetimeFigureOut">
              <a:rPr lang="it-IT" smtClean="0"/>
              <a:pPr/>
              <a:t>19/03/2013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6F06-18BF-497E-B156-0BD57BEC4A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3E92-1CB0-4CCC-8628-AD461991CAA0}" type="datetimeFigureOut">
              <a:rPr lang="it-IT" smtClean="0"/>
              <a:pPr/>
              <a:t>19/03/2013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6F06-18BF-497E-B156-0BD57BEC4A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3E92-1CB0-4CCC-8628-AD461991CAA0}" type="datetimeFigureOut">
              <a:rPr lang="it-IT" smtClean="0"/>
              <a:pPr/>
              <a:t>19/03/2013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6F06-18BF-497E-B156-0BD57BEC4A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3E92-1CB0-4CCC-8628-AD461991CAA0}" type="datetimeFigureOut">
              <a:rPr lang="it-IT" smtClean="0"/>
              <a:pPr/>
              <a:t>19/03/2013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6F06-18BF-497E-B156-0BD57BEC4A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23E92-1CB0-4CCC-8628-AD461991CAA0}" type="datetimeFigureOut">
              <a:rPr lang="it-IT" smtClean="0"/>
              <a:pPr/>
              <a:t>19/03/2013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D6F06-18BF-497E-B156-0BD57BEC4A0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23E92-1CB0-4CCC-8628-AD461991CAA0}" type="datetimeFigureOut">
              <a:rPr lang="it-IT" smtClean="0"/>
              <a:pPr/>
              <a:t>19/03/2013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D6F06-18BF-497E-B156-0BD57BEC4A0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03750-E20E-4743-B6BF-3532C6BE6201}" type="datetimeFigureOut">
              <a:rPr lang="it-IT" smtClean="0"/>
              <a:pPr/>
              <a:t>19/03/2013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DB9CF-80CC-45F6-881E-C33B1149602E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87624" y="260648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Il ‘700</a:t>
            </a:r>
          </a:p>
          <a:p>
            <a:r>
              <a:rPr lang="it-IT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(parte prima: l’illuminismo)</a:t>
            </a:r>
            <a:endParaRPr lang="it-IT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http://www.artissimaluce.it/media/catalog/category/Bola-Lume-1L-D40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4286250" cy="4286250"/>
          </a:xfrm>
          <a:prstGeom prst="rect">
            <a:avLst/>
          </a:prstGeom>
          <a:noFill/>
        </p:spPr>
      </p:pic>
      <p:pic>
        <p:nvPicPr>
          <p:cNvPr id="6148" name="Picture 4" descr="http://elettrocasariesi.com/shop/images/T/3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060848"/>
            <a:ext cx="3986808" cy="3840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hot-news.it/portal/images/stories/2010/01_Gennaio/encyclopedie_dider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12776"/>
            <a:ext cx="3333750" cy="4981575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251520" y="260648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progressiva diffusione della cultura portò a un aumento dell’alfabetizzazione, almeno in alcuni stati. Insomma le nuove idee circolarono in diversi paesi europei</a:t>
            </a:r>
            <a:endParaRPr lang="it-IT" sz="2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67544" y="1772816"/>
            <a:ext cx="44644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simbolo di questa grande spinta culturale fu la realizzazione in Francia della “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Enciclopedia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”, alla quale collaborarono molti intellettuali. Accanto ai tradizionali saperi legati a discipline come letteratura, filosofia o scienze, erano trattate anche materie legate allo sviluppo 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dell’economia e della tecnica, 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come artigianato, meccanica, ecc., dunque un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sapere pratico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oltre che teorico</a:t>
            </a:r>
            <a:endParaRPr lang="it-IT" sz="2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www.images-chapitre.com/css/common/images/edito/encyclopedie-didero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861048"/>
            <a:ext cx="1951915" cy="2859782"/>
          </a:xfrm>
          <a:prstGeom prst="rect">
            <a:avLst/>
          </a:prstGeom>
          <a:noFill/>
        </p:spPr>
      </p:pic>
      <p:pic>
        <p:nvPicPr>
          <p:cNvPr id="39940" name="Picture 4" descr="http://upload.wikimedia.org/wikipedia/commons/9/9d/Encyclopedie_volume_2b-1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764704"/>
            <a:ext cx="2816884" cy="3816424"/>
          </a:xfrm>
          <a:prstGeom prst="rect">
            <a:avLst/>
          </a:prstGeom>
          <a:noFill/>
        </p:spPr>
      </p:pic>
      <p:pic>
        <p:nvPicPr>
          <p:cNvPr id="39942" name="Picture 6" descr="http://upload.wikimedia.org/wikipedia/commons/f/f1/Encyclopedie_volume_4-03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2656"/>
            <a:ext cx="2796944" cy="3789408"/>
          </a:xfrm>
          <a:prstGeom prst="rect">
            <a:avLst/>
          </a:prstGeom>
          <a:noFill/>
        </p:spPr>
      </p:pic>
      <p:pic>
        <p:nvPicPr>
          <p:cNvPr id="39944" name="Picture 8" descr="http://upload.wikimedia.org/wikipedia/commons/6/6d/Encyclopedie_volume_2b-00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606637" cy="3531572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611560" y="4797152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Alcune pagine dell’Enciclopedia che trattano discipline scientifiche e tecniche</a:t>
            </a:r>
            <a:endParaRPr lang="it-IT" sz="2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x_kHhlqdUJU/T2G1nufWSvI/AAAAAAAABVg/v_OfJui5Wlc/s1600/19+ILLUMINISMO+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7905750" cy="600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691680" y="116632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dispotismo illuminato</a:t>
            </a:r>
            <a:endParaRPr lang="it-IT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79512" y="836712"/>
            <a:ext cx="53285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 sovrani assoluti di alcuni stati si resero conto della necessità di operare delle riforme nel senso indicato dagli illuministi.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 esempio in Austria l’imperatrice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Maria Teresa 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(che regnò dal 1740 al 1780) ridusse i privilegi del clero e impose alla nobiltà il pagamento di una tassa sulla loro terre.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figlio,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Giuseppe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II°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(che regnò fino al 1790), promosse scuole e ospedali pubblici, fece 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cessare 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persecuzioni contro chi non era cattolico e fece approvare un Codice Penale che migliorava la vecchia legislazione, tra l’altro abolendo la tortura e riducendo il ricorso alla pena di morte.</a:t>
            </a:r>
            <a:endParaRPr lang="it-IT" sz="2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146" name="Picture 2" descr="http://cdn.esoterya.com/wp-content/uploads/2010/06/maria-teresa-daust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0979" y="764704"/>
            <a:ext cx="3493021" cy="2741834"/>
          </a:xfrm>
          <a:prstGeom prst="rect">
            <a:avLst/>
          </a:prstGeom>
          <a:noFill/>
        </p:spPr>
      </p:pic>
      <p:pic>
        <p:nvPicPr>
          <p:cNvPr id="6148" name="Picture 4" descr="http://upload.wikimedia.org/wikipedia/commons/thumb/9/92/HGM_Weikert_Portrait_Joseph_II.jpg/250px-HGM_Weikert_Portrait_Joseph_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645024"/>
            <a:ext cx="2381250" cy="3000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8640"/>
            <a:ext cx="468052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Anche in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Prussia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vi furono diverse importanti riforme, soprattutto grazie all’imperatore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Federico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II°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detto il grande. Incoraggiò l’istruzione e praticò la tolleranza religiosa.</a:t>
            </a:r>
          </a:p>
          <a:p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 contrario in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Russia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in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Spagna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le riforme furono molto limitate.</a:t>
            </a:r>
          </a:p>
          <a:p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Anche in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Francia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sotto la dinastia dei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Borbone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i sovrani finirono col cedere alle resistenze di nobili ed alto clero e non riuscirono a riformare il sistema di tassazione, che colpiva soprattutto la borghesia e le classi più povere, col risultato che il debito dello stato aumentò moltissimo.</a:t>
            </a:r>
            <a:endParaRPr lang="it-IT" sz="2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122" name="Picture 2" descr="http://www.haendel.it/photogallery/photo18120/persone/fed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0648"/>
            <a:ext cx="1546537" cy="1953792"/>
          </a:xfrm>
          <a:prstGeom prst="rect">
            <a:avLst/>
          </a:prstGeom>
          <a:noFill/>
        </p:spPr>
      </p:pic>
      <p:pic>
        <p:nvPicPr>
          <p:cNvPr id="5124" name="Picture 4" descr="http://lnx.fantasylands.net/aiuto-dislessia/wp-content/gallery/illuminismo-storia-2-media/04-assolutismo-illuminat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980728"/>
            <a:ext cx="2821387" cy="5197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1.bp.blogspot.com/-LNrOZ4hXH-0/T2G2QU7-xWI/AAAAAAAABV4/cSqQJVrO7T0/s1600/22+DISPOTISMO+ILLUMINA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7810500" cy="600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188640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L’Italia nel ‘700</a:t>
            </a:r>
            <a:endParaRPr lang="it-IT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 descr="http://babilonia61.files.wordpress.com/2009/07/italia-del-1748-dopo-la-pace-di-aquisgr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764704"/>
            <a:ext cx="4389046" cy="5784726"/>
          </a:xfrm>
          <a:prstGeom prst="rect">
            <a:avLst/>
          </a:prstGeom>
          <a:noFill/>
        </p:spPr>
      </p:pic>
      <p:sp>
        <p:nvSpPr>
          <p:cNvPr id="4" name="CasellaDiTesto 3"/>
          <p:cNvSpPr txBox="1"/>
          <p:nvPr/>
        </p:nvSpPr>
        <p:spPr>
          <a:xfrm>
            <a:off x="107504" y="764704"/>
            <a:ext cx="453650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papato</a:t>
            </a:r>
            <a:r>
              <a:rPr lang="it-IT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il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regno di Napoli </a:t>
            </a:r>
            <a:r>
              <a:rPr lang="it-IT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(sotto la monarchia dei Borbone) non furono toccati dal movimento riformatore e rimasero degli stati economicamente arretrati.</a:t>
            </a:r>
          </a:p>
          <a:p>
            <a:r>
              <a:rPr lang="it-IT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Piemonte, cioè il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regno di Sardegna</a:t>
            </a:r>
            <a:r>
              <a:rPr lang="it-IT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sotto i Savoia al contrario si rafforzò dal punto di vista economico e militare.</a:t>
            </a:r>
          </a:p>
          <a:p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Lombardia</a:t>
            </a:r>
            <a:r>
              <a:rPr lang="it-IT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(passata sotto gli Asburgo austriaci nel 1714) e granducato di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Toscana</a:t>
            </a:r>
            <a:r>
              <a:rPr lang="it-IT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(il granduca apparteneva alla dinastia degli </a:t>
            </a:r>
            <a:r>
              <a:rPr lang="it-IT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Asburgo-Lorena</a:t>
            </a:r>
            <a:r>
              <a:rPr lang="it-IT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 realizzarono importanti riforme, tra cui il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catasto</a:t>
            </a:r>
            <a:r>
              <a:rPr lang="it-IT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(il registro dei beni immobili, cioè case e terreni) e miglioramenti nell’economia, oltre che nel sistema giudiziario (Codice penale e pena di morte)</a:t>
            </a:r>
            <a:endParaRPr lang="it-IT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67744" y="11663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guerre del ‘700</a:t>
            </a:r>
            <a:endParaRPr lang="it-IT" sz="24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692696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Anche nel ‘700, come nel secolo precedenti, vi furono in Europa numerose guerre, spesso per problemi di successione; del resto molti sovrani degli stati europei erano tra loro imparentati. Nel complesso l’equilibrio degli stati europei non subì grandi mutamenti, ma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Gran Bretagna si rafforzò a spese della Francia</a:t>
            </a:r>
            <a:r>
              <a:rPr lang="it-IT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che dovette cedere agli inglesi le colonie nord-americane </a:t>
            </a:r>
            <a:endParaRPr lang="it-IT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http://www.miniatures.de/austria/revell-02579-austrian-artill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492896"/>
            <a:ext cx="3167408" cy="2109903"/>
          </a:xfrm>
          <a:prstGeom prst="rect">
            <a:avLst/>
          </a:prstGeom>
          <a:noFill/>
        </p:spPr>
      </p:pic>
      <p:pic>
        <p:nvPicPr>
          <p:cNvPr id="3076" name="Picture 4" descr="http://www.miniatures.de/bavaria/1756-artillerie-bataill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653136"/>
            <a:ext cx="3022869" cy="2013621"/>
          </a:xfrm>
          <a:prstGeom prst="rect">
            <a:avLst/>
          </a:prstGeom>
          <a:noFill/>
        </p:spPr>
      </p:pic>
      <p:pic>
        <p:nvPicPr>
          <p:cNvPr id="3078" name="Picture 6" descr="http://www.miniatures.de/books/blandford-mollo-uniforms-seven-years-w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708920"/>
            <a:ext cx="2724194" cy="3933056"/>
          </a:xfrm>
          <a:prstGeom prst="rect">
            <a:avLst/>
          </a:prstGeom>
          <a:noFill/>
        </p:spPr>
      </p:pic>
      <p:pic>
        <p:nvPicPr>
          <p:cNvPr id="3080" name="Picture 8" descr="http://www.g-rava.it/opere/evo_moderno/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852936"/>
            <a:ext cx="2596541" cy="3480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188640"/>
            <a:ext cx="8136904" cy="403187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Dopo l’affermazione del metodo sperimentale e le nuove scoperte in campo scientifico, nel ‘700 si affermò in Europa un movimento culturale che prese il nome di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illuminismo</a:t>
            </a:r>
          </a:p>
          <a:p>
            <a:pPr algn="just"/>
            <a:endParaRPr lang="it-IT" sz="800" b="1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suo scopo era “far luce” agli uomini per migliorare la loro vita sconfiggendo le tenebre dell’ignoranza con l’uso della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ragione</a:t>
            </a:r>
          </a:p>
          <a:p>
            <a:pPr algn="just"/>
            <a:endParaRPr lang="it-IT" sz="800" b="1" u="sng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Attraverso la ragione gli uomini sarebbero stati in grado di migliorare la politica e l’economia. E poiché tutti gli uomini sono dotati di ragione, gli illuministi sostenevano che essi devono avere eguali diritti e dunque godere dell’eguaglianza e della libertà</a:t>
            </a:r>
            <a:endParaRPr lang="it-IT" sz="2000" dirty="0" smtClean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8" name="Picture 2" descr="http://www.parodos.it/letteratura/breve/Accadem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7560" y="4293096"/>
            <a:ext cx="3739280" cy="2393140"/>
          </a:xfrm>
          <a:prstGeom prst="rect">
            <a:avLst/>
          </a:prstGeom>
          <a:noFill/>
        </p:spPr>
      </p:pic>
      <p:sp>
        <p:nvSpPr>
          <p:cNvPr id="5" name="Rettangolo 4"/>
          <p:cNvSpPr/>
          <p:nvPr/>
        </p:nvSpPr>
        <p:spPr>
          <a:xfrm>
            <a:off x="323528" y="4365104"/>
            <a:ext cx="41044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chiesa cattolica e le monarchie assolutiste si sentirono minacciate da questo movimento che fu da esse combattuto</a:t>
            </a:r>
            <a:endParaRPr lang="it-IT" sz="2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mapspublic2.ihmc.us/rid=1H6KLKNWZ-7NG7J2-KB1/Il%201700%20l%27Illuminismo.cmap?rid=1H6KLKNWZ-7NG7J2-KB1&amp;partName=html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96752"/>
            <a:ext cx="5794623" cy="5259419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1691680" y="404664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Uno schema dei principi dell’illuminismo</a:t>
            </a:r>
            <a:endParaRPr lang="it-IT" sz="2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18864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campo politico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gli illuministi criticarono duramente (ma in modi diversi) le monarchie assolute</a:t>
            </a:r>
            <a:endParaRPr lang="it-IT" sz="2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83568" y="1196752"/>
            <a:ext cx="81369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filosofo francese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Montesquieu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sostenne che il potere non doveva concentrarsi in una sola persona (come nella monarchia assoluta) ma doveva essere diviso in modo equilibrato: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il potere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legislativo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(fare le leggi), quello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esecutivo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(governare) e quello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giudiziario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(amministrare le leggi) devono essere attribuiti ad organi diversi, per evitare il rischio di una tirannide (o dispotismo)</a:t>
            </a:r>
            <a:endParaRPr lang="it-IT" sz="2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3794" name="Picture 2" descr="http://www.rjgeib.com/thoughts/montesquieu/montesquie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4221088"/>
            <a:ext cx="1905000" cy="2095501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683568" y="3861048"/>
            <a:ext cx="5760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Secondo </a:t>
            </a:r>
            <a:r>
              <a:rPr lang="it-IT" sz="20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Montesquieu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il modello migliore di stato era quello della monarchia costituzionale inglese, nata dalla “gloriosa rivoluzione” del 1688</a:t>
            </a:r>
            <a:endParaRPr lang="it-IT" sz="2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83568" y="5445224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Le idee di </a:t>
            </a:r>
            <a:r>
              <a:rPr lang="it-IT" sz="20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Montesquieu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sono ancora oggi alla base delle costituzioni di molti paesi del mondo, tra cui l’Italia</a:t>
            </a:r>
            <a:endParaRPr lang="it-IT" sz="2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7544" y="188640"/>
            <a:ext cx="53285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Anche il francese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Voltaire</a:t>
            </a:r>
            <a:r>
              <a:rPr lang="it-IT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era un illuminista, ma riteneva che la monarchia assoluta potesse essere un buon sistema politico, a patto però che il re si comportasse secondo i principi della ragione e non favorisse i privilegi della nobiltà, ma anzi sostenesse le rivendicazioni della borghesia, la classe sociale che si affermava in quel periodo. Voltaire parlava dunque di “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dispotismo illuminato</a:t>
            </a:r>
            <a:r>
              <a:rPr lang="it-IT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endParaRPr lang="it-IT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4818" name="Picture 2" descr="http://www.linkiesta.it/sites/default/files/uploads/blogs/u1158/voltai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60648"/>
            <a:ext cx="2879621" cy="2945904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467544" y="3645024"/>
            <a:ext cx="532859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Altro importante illuminista fu il ginevrino 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Rousseau</a:t>
            </a:r>
            <a:r>
              <a:rPr lang="it-IT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il quale sosteneva che nel corso della storia l’ingiustizia e la diseguaglianza erano sempre state praticate dai poteri dominanti. Occorreva allora che i cittadini di ogni stato realizzassero un “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contratto sociale</a:t>
            </a:r>
            <a:r>
              <a:rPr lang="it-IT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 che allargasse a tutto il popolo il potere, cioè la “sovranità popolare” </a:t>
            </a:r>
            <a:endParaRPr lang="it-IT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4820" name="Picture 4" descr="https://encrypted-tbn3.gstatic.com/images?q=tbn:ANd9GcTO2GVVO14nTDFI7qAi9iMMjavQ2Uj8vyIrOQgXvElfSCImhHONB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320268"/>
            <a:ext cx="2634348" cy="3306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23528" y="404664"/>
            <a:ext cx="82089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Anche in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campo economico 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 questo periodo si svilupparono nuove teorie. In particolare si affermò il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liberismo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che si basa sul principio del libero mercato. A questo proposito </a:t>
            </a:r>
            <a:r>
              <a:rPr lang="it-IT" sz="2000" b="1" dirty="0" err="1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Adam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Smith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scozzese, sostenne che la vera fonte della ricchezza è il lavoro, che deve svolgersi in una situazione di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libero mercato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pPr algn="just"/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Perciò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lo stato non deve intervenire nell’economia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perché è il mercato che è in grado di regolarsi automaticamente, attraverso il rapporto tra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domanda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(coloro che vogliono acquistare un bene)  e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offerta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(cioè disponibilità di un prodotto sul mercato).</a:t>
            </a:r>
            <a:endParaRPr lang="it-IT" sz="2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5842" name="Picture 2" descr="http://2media.nowpublic.net/images/7e/0b/7e0b0ee44cb576e642c8d310283b25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891482"/>
            <a:ext cx="3974617" cy="2849886"/>
          </a:xfrm>
          <a:prstGeom prst="rect">
            <a:avLst/>
          </a:prstGeom>
          <a:noFill/>
        </p:spPr>
      </p:pic>
      <p:pic>
        <p:nvPicPr>
          <p:cNvPr id="35844" name="Picture 4" descr="http://www.whatiseconomics.org/wp-content/uploads/2011/10/adam-smi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05064"/>
            <a:ext cx="4191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620688"/>
            <a:ext cx="87129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L’illuminismo fu un movimento promosso dalle classi sociali 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che si affermavano nei 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grandi cambiamenti che si verificavano 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nell’economia (soprattutto nel periodo della 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rivoluzione industriale).  All’interno della borghesia si affermavano 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nuove figure, 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quali banchieri, 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imprenditori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industriali, commercianti, liberi professionisti, funzionari statali. Questi gruppi sociali volevano un cambiamento della società che portasse a un aumento del loro peso politico, ai danni della nobiltà, che fino ad allora aveva dominato la società</a:t>
            </a:r>
            <a:endParaRPr lang="it-IT" sz="2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835696" y="0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L’ascesa della borghesia</a:t>
            </a:r>
            <a:endParaRPr lang="it-IT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http://www.canvaz.com/h/Hogarth-William/The%20Strode%20Fam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8727" y="3789040"/>
            <a:ext cx="4327515" cy="2952328"/>
          </a:xfrm>
          <a:prstGeom prst="rect">
            <a:avLst/>
          </a:prstGeom>
          <a:noFill/>
        </p:spPr>
      </p:pic>
      <p:pic>
        <p:nvPicPr>
          <p:cNvPr id="1028" name="Picture 4" descr="http://www.oilpainting-frame.com/upload1/file-admin/images/new21/William%20Hogarth-6683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463" y="3789040"/>
            <a:ext cx="3732441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79512" y="116632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 altro elemento importante dell’illuminismo è l’idea di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tolleranza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 chiunque deve cioè poter credere liberamente nella propria religione e nelle proprie idee</a:t>
            </a:r>
            <a:endParaRPr lang="it-IT" sz="2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1196752"/>
            <a:ext cx="6336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Nel suo libro “Dei delitti e delle pene” si occupò di giustizia il milanese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Cesare Beccaria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Egli affermò che la tortura (allora largamente praticata) era una crudeltà inutile.  Era anche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contrario alla pena di morte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. E proprio nel 1786 il granducato di Toscana fu il primo stato al mondo ad abolire la pena di morte (anche se solo per alcuni anni) </a:t>
            </a:r>
            <a:endParaRPr lang="it-IT" sz="2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074" name="Picture 2" descr="http://libreriarizzoli.corriere.it/is-bin/intershop.static/WFS/RCS-RCS_PhysicalShops-Site/RCS/it_IT/LibreriaRizzoli/big/978/8/8/4/9788844033675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764704"/>
            <a:ext cx="1775644" cy="2965326"/>
          </a:xfrm>
          <a:prstGeom prst="rect">
            <a:avLst/>
          </a:prstGeom>
          <a:noFill/>
        </p:spPr>
      </p:pic>
      <p:pic>
        <p:nvPicPr>
          <p:cNvPr id="3076" name="Picture 4" descr="http://2.bp.blogspot.com/-CEPi1fMNDUw/UDY7aC6hi7I/AAAAAAAAAn8/ZrOIw7ICCW4/s1600/cesarebeccariabookti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638" y="4077072"/>
            <a:ext cx="3143250" cy="2571751"/>
          </a:xfrm>
          <a:prstGeom prst="rect">
            <a:avLst/>
          </a:prstGeom>
          <a:noFill/>
        </p:spPr>
      </p:pic>
      <p:pic>
        <p:nvPicPr>
          <p:cNvPr id="3078" name="Picture 6" descr="http://www.iniziativalaica.it/wp-content/uploads/2010/11/30-novemb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6464" y="3857461"/>
            <a:ext cx="4860032" cy="2955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979712" y="18864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 diffusione della cultura</a:t>
            </a:r>
            <a:endParaRPr lang="it-IT" sz="28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0" y="1124744"/>
            <a:ext cx="51125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Sotto la spinta del movimento illuminista si diffusero i luoghi dove si discuteva delle nuove idee, dai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salotti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di nobili o borghesi ai primi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caffè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i primi locali pubblici che divennero centri di ritrovo e di discussione</a:t>
            </a:r>
            <a:endParaRPr lang="it-IT" sz="2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3501008"/>
            <a:ext cx="47160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 affermò l’idea di una stampa libera e non controllata dal potere. Si diffusero i primi </a:t>
            </a:r>
            <a:r>
              <a:rPr lang="it-IT" sz="2000" b="1" dirty="0" smtClean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giornali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, tra cui a Milano “Il caffè”, che introdusse in Italia le idee illuministe. E nacquero anche i quotidiani; il primo di essi fu  nel 1711 l’inglese “The </a:t>
            </a:r>
            <a:r>
              <a:rPr lang="it-IT" sz="2000" b="1" dirty="0" err="1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Spectator</a:t>
            </a:r>
            <a:r>
              <a:rPr lang="it-IT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  <a:endParaRPr lang="it-IT" sz="2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0" name="Picture 2" descr="http://www.voltaire.ox.ac.uk/bestermancentre/docs/Le-souper-des-philosoph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836712"/>
            <a:ext cx="3563394" cy="2636912"/>
          </a:xfrm>
          <a:prstGeom prst="rect">
            <a:avLst/>
          </a:prstGeom>
          <a:noFill/>
        </p:spPr>
      </p:pic>
      <p:pic>
        <p:nvPicPr>
          <p:cNvPr id="2052" name="Picture 4" descr="http://www.angiolettionline.it/old/miscellanea/illuminismo/Il_caffe_1_pic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45024"/>
            <a:ext cx="2094440" cy="3024336"/>
          </a:xfrm>
          <a:prstGeom prst="rect">
            <a:avLst/>
          </a:prstGeom>
          <a:noFill/>
        </p:spPr>
      </p:pic>
      <p:pic>
        <p:nvPicPr>
          <p:cNvPr id="2054" name="Picture 6" descr="http://www.historytoday.com/sites/default/files/spectator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645024"/>
            <a:ext cx="1809801" cy="3024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1239</Words>
  <Application>Microsoft Office PowerPoint</Application>
  <PresentationFormat>Presentazione su schermo (4:3)</PresentationFormat>
  <Paragraphs>42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19" baseType="lpstr">
      <vt:lpstr>Tema di Office</vt:lpstr>
      <vt:lpstr>Personalizza struttura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Sandro e Linda</dc:creator>
  <cp:lastModifiedBy>Sandro e Linda</cp:lastModifiedBy>
  <cp:revision>44</cp:revision>
  <dcterms:created xsi:type="dcterms:W3CDTF">2013-03-14T13:42:12Z</dcterms:created>
  <dcterms:modified xsi:type="dcterms:W3CDTF">2013-03-19T22:03:49Z</dcterms:modified>
</cp:coreProperties>
</file>